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7.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0.xml" ContentType="application/vnd.openxmlformats-officedocument.presentationml.slide+xml"/>
  <Override PartName="/ppt/slideMasters/slideMaster1.xml" ContentType="application/vnd.openxmlformats-officedocument.presentationml.slideMaster+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notesSlides/notesSlide1.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60" r:id="rId5"/>
    <p:sldId id="259" r:id="rId6"/>
    <p:sldId id="261" r:id="rId7"/>
    <p:sldId id="262" r:id="rId8"/>
    <p:sldId id="263" r:id="rId9"/>
    <p:sldId id="264" r:id="rId10"/>
    <p:sldId id="265" r:id="rId11"/>
    <p:sldId id="267" r:id="rId12"/>
    <p:sldId id="266" r:id="rId13"/>
    <p:sldId id="268" r:id="rId14"/>
    <p:sldId id="269" r:id="rId15"/>
    <p:sldId id="270" r:id="rId16"/>
    <p:sldId id="271"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7459" autoAdjust="0"/>
  </p:normalViewPr>
  <p:slideViewPr>
    <p:cSldViewPr snapToGrid="0" snapToObjects="1">
      <p:cViewPr varScale="1">
        <p:scale>
          <a:sx n="52" d="100"/>
          <a:sy n="52" d="100"/>
        </p:scale>
        <p:origin x="2004"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ustomXml" Target="../customXml/item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g>
</file>

<file path=ppt/media/image2.jp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861593-BEEE-A94D-A2E7-7B28B2465DCC}" type="datetimeFigureOut">
              <a:rPr lang="en-US" smtClean="0"/>
              <a:t>11/9/2014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166D2E6-47B8-2B49-9F64-05B7D6C0A9A1}" type="slidenum">
              <a:rPr lang="en-US" smtClean="0"/>
              <a:t>‹#›</a:t>
            </a:fld>
            <a:endParaRPr lang="en-US"/>
          </a:p>
        </p:txBody>
      </p:sp>
    </p:spTree>
    <p:extLst>
      <p:ext uri="{BB962C8B-B14F-4D97-AF65-F5344CB8AC3E}">
        <p14:creationId xmlns:p14="http://schemas.microsoft.com/office/powerpoint/2010/main" val="55063048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This module describes central concepts and research about adult development and aging. Discussed</a:t>
            </a:r>
            <a:r>
              <a:rPr lang="en-US" sz="1200" kern="1200" baseline="0" dirty="0" smtClean="0">
                <a:solidFill>
                  <a:schemeClr val="tx1"/>
                </a:solidFill>
                <a:effectLst/>
                <a:latin typeface="+mn-lt"/>
                <a:ea typeface="+mn-ea"/>
                <a:cs typeface="+mn-cs"/>
              </a:rPr>
              <a:t> here are</a:t>
            </a:r>
            <a:r>
              <a:rPr lang="en-US" sz="1200" kern="1200" dirty="0" smtClean="0">
                <a:solidFill>
                  <a:schemeClr val="tx1"/>
                </a:solidFill>
                <a:effectLst/>
                <a:latin typeface="+mn-lt"/>
                <a:ea typeface="+mn-ea"/>
                <a:cs typeface="+mn-cs"/>
              </a:rPr>
              <a:t> contemporary questions about cognitive aging and changes in personality, self-related beliefs, social relations. Aging is optimally taught over one long class period and can be largely activity driven. The lecture will tie in to the activity discussion so you can organize the discussion to mirror the lecture slides and refer to the activity throughout the class. You also have the option to do a shorter activity time and then follow with a traditional lecture rather than weaving the two together.</a:t>
            </a:r>
          </a:p>
          <a:p>
            <a:endParaRPr lang="en-US" sz="1200" kern="1200" dirty="0" smtClean="0">
              <a:solidFill>
                <a:schemeClr val="tx1"/>
              </a:solidFill>
              <a:effectLst/>
              <a:latin typeface="+mn-lt"/>
              <a:ea typeface="+mn-ea"/>
              <a:cs typeface="+mn-cs"/>
            </a:endParaRPr>
          </a:p>
          <a:p>
            <a:r>
              <a:rPr lang="en-US" b="1" baseline="0" dirty="0" smtClean="0"/>
              <a:t>Warmup Questions: </a:t>
            </a:r>
            <a:r>
              <a:rPr lang="en-US" baseline="0" dirty="0" smtClean="0"/>
              <a:t>What are some common attitudes or preconceptions about “old people”? What are some characteristics by which we define someone as “old”? How does their behavior differ from that of children?</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1" baseline="0" dirty="0" smtClean="0"/>
              <a:t>Explanation</a:t>
            </a:r>
            <a:r>
              <a:rPr lang="en-US" baseline="0" dirty="0" smtClean="0"/>
              <a:t>: </a:t>
            </a:r>
            <a:r>
              <a:rPr lang="en-US" dirty="0" smtClean="0"/>
              <a:t>By 2030, when the last of the Baby Boomers reach age 65, the U.S. older population will be twice that of 2010. Furthermore, due to increases in average life expectancy, each successive generation can expect to live longer than their parents’ generation and certainly longer than their grandparents’ generation. Considering the approaching reality of prolonged “old age”, the implications</a:t>
            </a:r>
            <a:r>
              <a:rPr lang="en-US" baseline="0" dirty="0" smtClean="0"/>
              <a:t> of understanding aging take on a pronounced significance.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1" baseline="0" dirty="0" smtClean="0"/>
              <a:t>Optional Activity: </a:t>
            </a:r>
            <a:r>
              <a:rPr lang="en-US" baseline="0" dirty="0" smtClean="0"/>
              <a:t>Before class, have students survey friends for the first three words or phrases that come to mind when they hear the word “elderly”. Have them record the age and gender of their participants. Prepare a master list, ordered from most common to least common. (Alternately, you might administer a written poll to the students then write their answers on the board.)</a:t>
            </a:r>
          </a:p>
          <a:p>
            <a:r>
              <a:rPr lang="en-US" sz="1200" kern="1200" dirty="0" smtClean="0">
                <a:solidFill>
                  <a:schemeClr val="tx1"/>
                </a:solidFill>
                <a:effectLst/>
                <a:latin typeface="+mn-lt"/>
                <a:ea typeface="+mn-ea"/>
                <a:cs typeface="+mn-cs"/>
              </a:rPr>
              <a:t>hips, and subjective well-being.</a:t>
            </a:r>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a:t>
            </a:fld>
            <a:endParaRPr lang="en-US"/>
          </a:p>
        </p:txBody>
      </p:sp>
    </p:spTree>
    <p:extLst>
      <p:ext uri="{BB962C8B-B14F-4D97-AF65-F5344CB8AC3E}">
        <p14:creationId xmlns:p14="http://schemas.microsoft.com/office/powerpoint/2010/main" val="7786152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describes</a:t>
            </a:r>
            <a:r>
              <a:rPr lang="en-US" baseline="0" dirty="0" smtClean="0"/>
              <a:t> key aspects of relationships and emotions in late adulthood, and discusses longevity.</a:t>
            </a:r>
          </a:p>
          <a:p>
            <a:endParaRPr lang="en-US" b="1" baseline="0" dirty="0" smtClean="0"/>
          </a:p>
          <a:p>
            <a:r>
              <a:rPr lang="en-US" sz="1200" b="1" kern="1200" dirty="0" smtClean="0">
                <a:solidFill>
                  <a:schemeClr val="tx1"/>
                </a:solidFill>
                <a:effectLst/>
                <a:latin typeface="+mn-lt"/>
                <a:ea typeface="+mn-ea"/>
                <a:cs typeface="+mn-cs"/>
              </a:rPr>
              <a:t>Discussion topic</a:t>
            </a: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What do relationships look like as people age? </a:t>
            </a:r>
            <a:endParaRPr lang="en-US" baseline="0" dirty="0" smtClean="0"/>
          </a:p>
          <a:p>
            <a:endParaRPr lang="en-US" baseline="0" dirty="0" smtClean="0"/>
          </a:p>
          <a:p>
            <a:r>
              <a:rPr lang="en-US" b="1" baseline="0" dirty="0" smtClean="0"/>
              <a:t>(Click) </a:t>
            </a:r>
            <a:r>
              <a:rPr lang="en-US" baseline="0" dirty="0" smtClean="0"/>
              <a:t>Priorities</a:t>
            </a:r>
          </a:p>
          <a:p>
            <a:r>
              <a:rPr lang="en-US" baseline="0" dirty="0" smtClean="0"/>
              <a:t>What are some of the priorities that motivate relationships for older individuals? In other words, what do older people gain from their relationships?</a:t>
            </a:r>
          </a:p>
          <a:p>
            <a:endParaRPr lang="en-US" baseline="0" dirty="0" smtClean="0"/>
          </a:p>
          <a:p>
            <a:r>
              <a:rPr lang="en-US" b="1" baseline="0" dirty="0" smtClean="0"/>
              <a:t>Explanation:</a:t>
            </a:r>
          </a:p>
          <a:p>
            <a:r>
              <a:rPr lang="en-US" b="1" baseline="0" dirty="0" smtClean="0"/>
              <a:t>(Click) </a:t>
            </a:r>
            <a:r>
              <a:rPr lang="en-US" baseline="0" dirty="0" smtClean="0"/>
              <a:t>Convoy model of social relations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Convoy Model of Social Relations suggests that </a:t>
            </a:r>
            <a:r>
              <a:rPr lang="en-US" dirty="0" smtClean="0"/>
              <a:t>social connections are held together by exchanges in social support (e.g., tangible and emotional).</a:t>
            </a:r>
            <a:r>
              <a:rPr lang="en-US" baseline="0" dirty="0" smtClean="0"/>
              <a:t> </a:t>
            </a:r>
            <a:r>
              <a:rPr lang="en-US" dirty="0" smtClean="0"/>
              <a:t>The frequency, types, and reciprocity of the exchanges change</a:t>
            </a:r>
            <a:r>
              <a:rPr lang="en-US" baseline="0" dirty="0" smtClean="0"/>
              <a:t> </a:t>
            </a:r>
            <a:r>
              <a:rPr lang="en-US" dirty="0" smtClean="0"/>
              <a:t>in response to need, which in turn impacts the well-being of individuals</a:t>
            </a:r>
            <a:r>
              <a:rPr lang="en-US" baseline="0" dirty="0" smtClean="0"/>
              <a:t> in the</a:t>
            </a:r>
            <a:r>
              <a:rPr lang="en-US" dirty="0" smtClean="0"/>
              <a:t> convoy. In many relationships, it is not the actual exchange of support that is critical but instead the perception that support is available if needed. </a:t>
            </a:r>
            <a:endParaRPr lang="en-US" baseline="0" dirty="0" smtClean="0"/>
          </a:p>
          <a:p>
            <a:endParaRPr lang="en-US" baseline="0" dirty="0" smtClean="0"/>
          </a:p>
          <a:p>
            <a:r>
              <a:rPr lang="en-US" b="1" baseline="0" dirty="0" smtClean="0"/>
              <a:t>(Click) </a:t>
            </a:r>
            <a:r>
              <a:rPr lang="en-US" baseline="0" dirty="0" err="1" smtClean="0"/>
              <a:t>Socioemotional</a:t>
            </a:r>
            <a:r>
              <a:rPr lang="en-US" baseline="0" dirty="0" smtClean="0"/>
              <a:t> Selectivity Theory</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a:t>
            </a:r>
            <a:r>
              <a:rPr lang="en-US" dirty="0" err="1" smtClean="0"/>
              <a:t>Socioemotional</a:t>
            </a:r>
            <a:r>
              <a:rPr lang="en-US" dirty="0" smtClean="0"/>
              <a:t> Selectivity Theory focuses on motivational changes for actively seeking social contact.</a:t>
            </a:r>
            <a:r>
              <a:rPr lang="en-US" baseline="0" dirty="0" smtClean="0"/>
              <a:t> This theory suggests that with increasing age our relationship goals change from information gathering to emotion regulation. </a:t>
            </a:r>
            <a:r>
              <a:rPr lang="en-US" dirty="0" smtClean="0"/>
              <a:t>To optimize the experience of positive affect, older adults actively restrict their social life to prioritize time spent with emotionally close significant others.</a:t>
            </a:r>
          </a:p>
          <a:p>
            <a:endParaRPr lang="en-US" baseline="0" dirty="0" smtClean="0"/>
          </a:p>
          <a:p>
            <a:r>
              <a:rPr lang="en-US" b="1" baseline="0" dirty="0" smtClean="0"/>
              <a:t>Further Discussion topic</a:t>
            </a:r>
            <a:r>
              <a:rPr lang="en-US" baseline="0" dirty="0" smtClean="0"/>
              <a:t>: Do relationships among older people tend to be more emotionally positive or negative? Do they have relatively large or small social networks?</a:t>
            </a:r>
          </a:p>
          <a:p>
            <a:endParaRPr lang="en-US" baseline="0" dirty="0" smtClean="0"/>
          </a:p>
          <a:p>
            <a:r>
              <a:rPr lang="en-US" b="1" baseline="0" dirty="0" smtClean="0"/>
              <a:t>(Click) </a:t>
            </a:r>
            <a:r>
              <a:rPr lang="en-US" baseline="0" dirty="0" smtClean="0"/>
              <a:t>More positive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O</a:t>
            </a:r>
            <a:r>
              <a:rPr lang="en-US" dirty="0" smtClean="0"/>
              <a:t>lder marriages are found to be characterized by enhanced positive and</a:t>
            </a:r>
          </a:p>
          <a:p>
            <a:pPr marL="0" marR="0" indent="0" algn="l" defTabSz="457200" rtl="0" eaLnBrk="1" fontAlgn="auto" latinLnBrk="0" hangingPunct="1">
              <a:lnSpc>
                <a:spcPct val="100000"/>
              </a:lnSpc>
              <a:spcBef>
                <a:spcPts val="0"/>
              </a:spcBef>
              <a:spcAft>
                <a:spcPts val="0"/>
              </a:spcAft>
              <a:buClrTx/>
              <a:buSzTx/>
              <a:buFontTx/>
              <a:buNone/>
              <a:tabLst/>
              <a:defRPr/>
            </a:pPr>
            <a:r>
              <a:rPr lang="en-US" b="1" baseline="0" dirty="0" smtClean="0"/>
              <a:t>(Click) </a:t>
            </a:r>
            <a:r>
              <a:rPr lang="en-US" b="0" baseline="0" dirty="0" smtClean="0"/>
              <a:t>l</a:t>
            </a:r>
            <a:r>
              <a:rPr lang="en-US" baseline="0" dirty="0" smtClean="0"/>
              <a:t>ess negative </a:t>
            </a:r>
            <a:r>
              <a:rPr lang="en-US" dirty="0" smtClean="0"/>
              <a:t>interactions, and older partners show more affectionate behavior during conflict than do middle-aged partners. Older adults tend to have better outcomes if they</a:t>
            </a:r>
            <a:r>
              <a:rPr lang="en-US" baseline="0" dirty="0" smtClean="0"/>
              <a:t> are married (rather than widows, divorced or single), however, this is not necessarily true if the relationship is strained or if a partner becomes a primary caregiver.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r>
              <a:rPr lang="en-US" b="1" baseline="0" dirty="0" smtClean="0"/>
              <a:t>(Click) </a:t>
            </a:r>
            <a:r>
              <a:rPr lang="en-US" baseline="0" dirty="0" smtClean="0"/>
              <a:t>Smaller support networks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Older adults have smaller networks compared to young adults and tend to avoid negative interactions. </a:t>
            </a:r>
          </a:p>
          <a:p>
            <a:pPr marL="0" marR="0" indent="0" algn="l" defTabSz="457200" rtl="0" eaLnBrk="1" fontAlgn="auto" latinLnBrk="0" hangingPunct="1">
              <a:lnSpc>
                <a:spcPct val="100000"/>
              </a:lnSpc>
              <a:spcBef>
                <a:spcPts val="0"/>
              </a:spcBef>
              <a:spcAft>
                <a:spcPts val="0"/>
              </a:spcAft>
              <a:buClrTx/>
              <a:buSzTx/>
              <a:buFontTx/>
              <a:buNone/>
              <a:tabLst/>
              <a:defRPr/>
            </a:pPr>
            <a:r>
              <a:rPr lang="en-US" b="1" dirty="0" smtClean="0"/>
              <a:t>Note</a:t>
            </a:r>
            <a:r>
              <a:rPr lang="en-US" dirty="0" smtClean="0"/>
              <a:t>:</a:t>
            </a:r>
            <a:r>
              <a:rPr lang="en-US" baseline="0" dirty="0" smtClean="0"/>
              <a:t> </a:t>
            </a:r>
            <a:r>
              <a:rPr lang="en-US" dirty="0" smtClean="0"/>
              <a:t>Similar selective processes are also observed in young adults when time for social interactions shrinks temporarily (e.g., impending geographical separations). </a:t>
            </a:r>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E166D2E6-47B8-2B49-9F64-05B7D6C0A9A1}" type="slidenum">
              <a:rPr lang="en-US" smtClean="0"/>
              <a:t>10</a:t>
            </a:fld>
            <a:endParaRPr lang="en-US"/>
          </a:p>
        </p:txBody>
      </p:sp>
    </p:spTree>
    <p:extLst>
      <p:ext uri="{BB962C8B-B14F-4D97-AF65-F5344CB8AC3E}">
        <p14:creationId xmlns:p14="http://schemas.microsoft.com/office/powerpoint/2010/main" val="17162602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purpose</a:t>
            </a:r>
            <a:r>
              <a:rPr lang="en-US" baseline="0" dirty="0" smtClean="0"/>
              <a:t> of this slide is to provide an overview of the material that will be covered in the lecture.</a:t>
            </a:r>
            <a:endParaRPr lang="en-US" dirty="0" smtClean="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11</a:t>
            </a:fld>
            <a:endParaRPr lang="en-US"/>
          </a:p>
        </p:txBody>
      </p:sp>
    </p:spTree>
    <p:extLst>
      <p:ext uri="{BB962C8B-B14F-4D97-AF65-F5344CB8AC3E}">
        <p14:creationId xmlns:p14="http://schemas.microsoft.com/office/powerpoint/2010/main" val="2250539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t>
            </a:r>
            <a:r>
              <a:rPr lang="en-US" baseline="0" dirty="0" smtClean="0"/>
              <a:t>his slide illustrates the emotional challenges associated with aging.</a:t>
            </a:r>
          </a:p>
          <a:p>
            <a:endParaRPr lang="en-US" baseline="0" dirty="0" smtClean="0"/>
          </a:p>
          <a:p>
            <a:pPr marL="0" marR="0" lvl="2"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Discussion topic</a:t>
            </a:r>
            <a:r>
              <a:rPr lang="en-US" sz="1200" kern="1200" dirty="0" smtClean="0">
                <a:solidFill>
                  <a:schemeClr val="tx1"/>
                </a:solidFill>
                <a:effectLst/>
                <a:latin typeface="+mn-lt"/>
                <a:ea typeface="+mn-ea"/>
                <a:cs typeface="+mn-cs"/>
              </a:rPr>
              <a:t>: Are older adults happy? How do we determine wellbeing?</a:t>
            </a:r>
          </a:p>
          <a:p>
            <a:endParaRPr lang="en-US" baseline="0" dirty="0" smtClean="0"/>
          </a:p>
          <a:p>
            <a:r>
              <a:rPr lang="en-US" b="1" baseline="0" dirty="0" smtClean="0"/>
              <a:t>(Click) </a:t>
            </a:r>
            <a:r>
              <a:rPr lang="en-US" baseline="0" dirty="0" smtClean="0"/>
              <a:t>Emotional challenges of aging?</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1" baseline="0" dirty="0" smtClean="0"/>
              <a:t>Discussion Question</a:t>
            </a:r>
            <a:r>
              <a:rPr lang="en-US" baseline="0" dirty="0" smtClean="0"/>
              <a:t>: What are some of the emotional challenges likely to be faced by individuals in advancing age?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Answers students may generate might include poor health, losing loved ones, not working (or feeling productive), etc.</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r>
              <a:rPr lang="en-US" b="1" baseline="0" dirty="0" smtClean="0"/>
              <a:t>(Click) </a:t>
            </a:r>
            <a:r>
              <a:rPr lang="en-US" baseline="0" dirty="0" smtClean="0"/>
              <a:t>Psychological wellbeing</a:t>
            </a:r>
          </a:p>
          <a:p>
            <a:pPr marL="0" marR="0" indent="0" algn="l" defTabSz="457200" rtl="0" eaLnBrk="1" fontAlgn="auto" latinLnBrk="0" hangingPunct="1">
              <a:lnSpc>
                <a:spcPct val="100000"/>
              </a:lnSpc>
              <a:spcBef>
                <a:spcPts val="0"/>
              </a:spcBef>
              <a:spcAft>
                <a:spcPts val="0"/>
              </a:spcAft>
              <a:buClrTx/>
              <a:buSzTx/>
              <a:buFontTx/>
              <a:buNone/>
              <a:tabLst/>
              <a:defRPr/>
            </a:pPr>
            <a:r>
              <a:rPr lang="en-US" b="1" baseline="0" dirty="0" smtClean="0"/>
              <a:t>Explanation: </a:t>
            </a:r>
            <a:r>
              <a:rPr lang="en-US" dirty="0" smtClean="0"/>
              <a:t>Psychological well-being aims to evaluate the positive aspects of psychosocial development, as opposed to factors of ill-being, such as depression or anxiety. There are </a:t>
            </a:r>
            <a:r>
              <a:rPr lang="en-US" baseline="0" dirty="0" smtClean="0"/>
              <a:t>a variety of ways individuals are able to maintain emotional well-being despite challenges associated with aging. Examples include:</a:t>
            </a:r>
          </a:p>
          <a:p>
            <a:endParaRPr lang="en-US" baseline="0" dirty="0" smtClean="0"/>
          </a:p>
          <a:p>
            <a:r>
              <a:rPr lang="en-US" b="1" baseline="0" dirty="0" smtClean="0"/>
              <a:t>(Click) </a:t>
            </a:r>
            <a:r>
              <a:rPr lang="en-US" baseline="0" dirty="0" smtClean="0"/>
              <a:t>Global subjective wellbeing</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Global subjective well-being is an individual’s overall perception of his or her life. </a:t>
            </a:r>
            <a:r>
              <a:rPr lang="en-US" dirty="0" smtClean="0"/>
              <a:t>Age, health, personality, social support, and life experiences all influence global well-being. Different life events influence well-being in different ways, and individuals do not often return to baseline levels of well-being. Events and conditions, such as unemployment or poor health, may have lasting negative impacts on well-being as people age. Research suggests that global well-being is highest in early and later adulthood and lowest in midlife.</a:t>
            </a:r>
          </a:p>
          <a:p>
            <a:endParaRPr lang="en-US" baseline="0" dirty="0" smtClean="0"/>
          </a:p>
          <a:p>
            <a:r>
              <a:rPr lang="en-US" b="1" baseline="0" dirty="0" smtClean="0"/>
              <a:t>(Click) </a:t>
            </a:r>
            <a:r>
              <a:rPr lang="en-US" baseline="0" dirty="0" smtClean="0"/>
              <a:t>Hedonic wellbeing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Hedonic well-being refers to the emotional component of well-being and includes measures</a:t>
            </a:r>
            <a:r>
              <a:rPr lang="en-US" baseline="0" dirty="0" smtClean="0"/>
              <a:t> of </a:t>
            </a:r>
            <a:r>
              <a:rPr lang="en-US" dirty="0" smtClean="0"/>
              <a:t>positive and negative affect (e.g., happiness, contentment,</a:t>
            </a:r>
            <a:r>
              <a:rPr lang="en-US" baseline="0" dirty="0" smtClean="0"/>
              <a:t> stress, sadness, etc.)</a:t>
            </a:r>
            <a:r>
              <a:rPr lang="en-US" dirty="0" smtClean="0"/>
              <a:t>. It should be noted that both global well-being and positive affect tend to taper off during the end of older adulthood and these declines may be accounted for by increases in health-related losses during these years. </a:t>
            </a:r>
          </a:p>
          <a:p>
            <a:endParaRPr lang="en-US" b="1" baseline="0" dirty="0" smtClean="0"/>
          </a:p>
          <a:p>
            <a:r>
              <a:rPr lang="en-US" b="1" dirty="0" smtClean="0"/>
              <a:t>Further</a:t>
            </a:r>
            <a:r>
              <a:rPr lang="en-US" b="1" baseline="0" dirty="0" smtClean="0"/>
              <a:t> Explanation</a:t>
            </a:r>
            <a:r>
              <a:rPr lang="en-US" baseline="0" dirty="0" smtClean="0"/>
              <a:t>: </a:t>
            </a:r>
            <a:r>
              <a:rPr lang="en-US" dirty="0" smtClean="0"/>
              <a:t>Older adults tend to report higher environmental mastery (feelings of competence and control in managing everyday life) and autonomy (independence), lower personal growth and purpose in life, and similar levels of positive relations with others as younger individuals. The</a:t>
            </a:r>
            <a:r>
              <a:rPr lang="en-US" baseline="0" dirty="0" smtClean="0"/>
              <a:t> healthful implications of maintaining </a:t>
            </a:r>
            <a:r>
              <a:rPr lang="en-US" dirty="0" smtClean="0"/>
              <a:t>high-quality connections with others may be important for</a:t>
            </a:r>
            <a:r>
              <a:rPr lang="en-US" baseline="0" dirty="0" smtClean="0"/>
              <a:t> </a:t>
            </a:r>
            <a:r>
              <a:rPr lang="en-US" dirty="0" smtClean="0"/>
              <a:t>optimizing</a:t>
            </a:r>
            <a:r>
              <a:rPr lang="en-US" baseline="0" dirty="0" smtClean="0"/>
              <a:t> the</a:t>
            </a:r>
            <a:r>
              <a:rPr lang="en-US" dirty="0" smtClean="0"/>
              <a:t> quality of life in old age.</a:t>
            </a:r>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12</a:t>
            </a:fld>
            <a:endParaRPr lang="en-US"/>
          </a:p>
        </p:txBody>
      </p:sp>
    </p:spTree>
    <p:extLst>
      <p:ext uri="{BB962C8B-B14F-4D97-AF65-F5344CB8AC3E}">
        <p14:creationId xmlns:p14="http://schemas.microsoft.com/office/powerpoint/2010/main" val="34123304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purpose</a:t>
            </a:r>
            <a:r>
              <a:rPr lang="en-US" baseline="0" dirty="0" smtClean="0"/>
              <a:t> of this slide is to provide an overview of the material that will be covered in the lecture.</a:t>
            </a:r>
            <a:endParaRPr lang="en-US" dirty="0" smtClean="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13</a:t>
            </a:fld>
            <a:endParaRPr lang="en-US"/>
          </a:p>
        </p:txBody>
      </p:sp>
    </p:spTree>
    <p:extLst>
      <p:ext uri="{BB962C8B-B14F-4D97-AF65-F5344CB8AC3E}">
        <p14:creationId xmlns:p14="http://schemas.microsoft.com/office/powerpoint/2010/main" val="21755681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a:t>
            </a:r>
            <a:r>
              <a:rPr lang="en-US" baseline="0" dirty="0" smtClean="0"/>
              <a:t>describes influences on longevity and ways individuals can age successfully.</a:t>
            </a:r>
          </a:p>
          <a:p>
            <a:endParaRPr lang="en-US" baseline="0" dirty="0" smtClean="0"/>
          </a:p>
          <a:p>
            <a:r>
              <a:rPr lang="en-US" b="1" baseline="0" dirty="0" smtClean="0"/>
              <a:t>Discussion topic: </a:t>
            </a:r>
            <a:r>
              <a:rPr lang="en-US" b="0" baseline="0" dirty="0" smtClean="0"/>
              <a:t>What are some of the factors that contribute to longevity of life?</a:t>
            </a:r>
          </a:p>
          <a:p>
            <a:endParaRPr lang="en-US" b="1" baseline="0" dirty="0" smtClean="0"/>
          </a:p>
          <a:p>
            <a:r>
              <a:rPr lang="en-US" b="1" baseline="0" dirty="0" smtClean="0"/>
              <a:t>(Click) Influences</a:t>
            </a:r>
          </a:p>
          <a:p>
            <a:pPr marL="171450" marR="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dirty="0" smtClean="0"/>
              <a:t>Two main influences</a:t>
            </a:r>
            <a:r>
              <a:rPr lang="en-US" baseline="0" dirty="0" smtClean="0"/>
              <a:t> that account for variations in longevity are </a:t>
            </a:r>
          </a:p>
          <a:p>
            <a:pPr marL="171450" marR="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b="1" baseline="0" dirty="0" smtClean="0"/>
              <a:t>(Click) </a:t>
            </a:r>
            <a:r>
              <a:rPr lang="en-US" baseline="0" dirty="0" smtClean="0"/>
              <a:t>genes and the </a:t>
            </a:r>
          </a:p>
          <a:p>
            <a:pPr marL="171450" marR="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b="1" baseline="0" dirty="0" smtClean="0"/>
              <a:t>(Click) </a:t>
            </a:r>
            <a:r>
              <a:rPr lang="en-US" baseline="0" dirty="0" smtClean="0"/>
              <a:t>environment in which an individual lives.  </a:t>
            </a:r>
          </a:p>
          <a:p>
            <a:pPr marL="171450" marR="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baseline="0" dirty="0" smtClean="0"/>
              <a:t>Research has shown the genes account only for 25% of variance in life spans. </a:t>
            </a:r>
          </a:p>
          <a:p>
            <a:pPr marL="171450" marR="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baseline="0" dirty="0" smtClean="0"/>
              <a:t>Given the powerful impact of a person’s environment, what can be done to assist individuals with aging successfully?</a:t>
            </a:r>
          </a:p>
          <a:p>
            <a:endParaRPr lang="en-US" baseline="0" dirty="0" smtClean="0"/>
          </a:p>
          <a:p>
            <a:r>
              <a:rPr lang="en-US" b="1" baseline="0" dirty="0" smtClean="0"/>
              <a:t>Explanation:</a:t>
            </a:r>
          </a:p>
          <a:p>
            <a:pPr marL="171450" indent="-171450">
              <a:buFont typeface="Wingdings" panose="05000000000000000000" pitchFamily="2" charset="2"/>
              <a:buChar char="§"/>
            </a:pPr>
            <a:r>
              <a:rPr lang="en-US" b="1" baseline="0" dirty="0" smtClean="0"/>
              <a:t>(Click) Successful Aging</a:t>
            </a:r>
          </a:p>
          <a:p>
            <a:pPr marL="171450" marR="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baseline="0" dirty="0" smtClean="0"/>
              <a:t>Successful aging is obtained through: </a:t>
            </a:r>
          </a:p>
          <a:p>
            <a:pPr marL="171450" marR="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b="1" baseline="0" dirty="0" smtClean="0"/>
              <a:t>(Click) Low Risk Factors: </a:t>
            </a:r>
            <a:r>
              <a:rPr lang="en-US" baseline="0" dirty="0" smtClean="0"/>
              <a:t>the </a:t>
            </a:r>
            <a:r>
              <a:rPr lang="en-US" dirty="0" smtClean="0"/>
              <a:t>avoidance of disease, disability, and risk factors like high blood pressure, smoking, or obesity;</a:t>
            </a:r>
          </a:p>
          <a:p>
            <a:pPr marL="171450" marR="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b="1" baseline="0" dirty="0" smtClean="0"/>
              <a:t>(Click) Maintenance: </a:t>
            </a:r>
            <a:r>
              <a:rPr lang="en-US" baseline="0" dirty="0" smtClean="0"/>
              <a:t>t</a:t>
            </a:r>
            <a:r>
              <a:rPr lang="en-US" dirty="0" smtClean="0"/>
              <a:t>he maintenance of high physical and cognitive functioning through physical and mental exercise;</a:t>
            </a:r>
          </a:p>
          <a:p>
            <a:pPr marL="171450" marR="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b="1" baseline="0" dirty="0" smtClean="0"/>
              <a:t>(Click) Active engagement: </a:t>
            </a:r>
            <a:r>
              <a:rPr lang="en-US" b="0" baseline="0" dirty="0" smtClean="0"/>
              <a:t>e</a:t>
            </a:r>
            <a:r>
              <a:rPr lang="en-US" dirty="0" smtClean="0"/>
              <a:t>ngagement</a:t>
            </a:r>
            <a:r>
              <a:rPr lang="en-US" baseline="0" dirty="0" smtClean="0"/>
              <a:t> </a:t>
            </a:r>
            <a:r>
              <a:rPr lang="en-US" dirty="0" smtClean="0"/>
              <a:t>in social and productive activities that keep an</a:t>
            </a:r>
            <a:r>
              <a:rPr lang="en-US" baseline="0" dirty="0" smtClean="0"/>
              <a:t> individual occupied and interested in life.</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14</a:t>
            </a:fld>
            <a:endParaRPr lang="en-US"/>
          </a:p>
        </p:txBody>
      </p:sp>
    </p:spTree>
    <p:extLst>
      <p:ext uri="{BB962C8B-B14F-4D97-AF65-F5344CB8AC3E}">
        <p14:creationId xmlns:p14="http://schemas.microsoft.com/office/powerpoint/2010/main" val="30051347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Discussion/Conclusion Questions::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Go back to the activity from the beginning of class and reexamine the first three words that came to mind upon hearing the word “elderly”; Did you write down positive attributes? How have</a:t>
            </a:r>
            <a:r>
              <a:rPr lang="en-US" sz="1200" kern="1200" baseline="0" dirty="0" smtClean="0">
                <a:solidFill>
                  <a:schemeClr val="tx1"/>
                </a:solidFill>
                <a:effectLst/>
                <a:latin typeface="+mn-lt"/>
                <a:ea typeface="+mn-ea"/>
                <a:cs typeface="+mn-cs"/>
              </a:rPr>
              <a:t> your</a:t>
            </a:r>
            <a:r>
              <a:rPr lang="en-US" sz="1200" kern="1200" dirty="0" smtClean="0">
                <a:solidFill>
                  <a:schemeClr val="tx1"/>
                </a:solidFill>
                <a:effectLst/>
                <a:latin typeface="+mn-lt"/>
                <a:ea typeface="+mn-ea"/>
                <a:cs typeface="+mn-cs"/>
              </a:rPr>
              <a:t> attitudes</a:t>
            </a:r>
            <a:r>
              <a:rPr lang="en-US" sz="1200" kern="1200" baseline="0" dirty="0" smtClean="0">
                <a:solidFill>
                  <a:schemeClr val="tx1"/>
                </a:solidFill>
                <a:effectLst/>
                <a:latin typeface="+mn-lt"/>
                <a:ea typeface="+mn-ea"/>
                <a:cs typeface="+mn-cs"/>
              </a:rPr>
              <a:t> or assumptions </a:t>
            </a:r>
            <a:r>
              <a:rPr lang="en-US" sz="1200" kern="1200" dirty="0" smtClean="0">
                <a:solidFill>
                  <a:schemeClr val="tx1"/>
                </a:solidFill>
                <a:effectLst/>
                <a:latin typeface="+mn-lt"/>
                <a:ea typeface="+mn-ea"/>
                <a:cs typeface="+mn-cs"/>
              </a:rPr>
              <a:t>changed, if at</a:t>
            </a:r>
            <a:r>
              <a:rPr lang="en-US" sz="1200" kern="1200" baseline="0" dirty="0" smtClean="0">
                <a:solidFill>
                  <a:schemeClr val="tx1"/>
                </a:solidFill>
                <a:effectLst/>
                <a:latin typeface="+mn-lt"/>
                <a:ea typeface="+mn-ea"/>
                <a:cs typeface="+mn-cs"/>
              </a:rPr>
              <a:t> all</a:t>
            </a:r>
            <a:r>
              <a:rPr lang="en-US" sz="1200" kern="1200" dirty="0" smtClean="0">
                <a:solidFill>
                  <a:schemeClr val="tx1"/>
                </a:solidFill>
                <a:effectLst/>
                <a:latin typeface="+mn-lt"/>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Further Activity</a:t>
            </a:r>
            <a:r>
              <a:rPr lang="en-US" sz="1200" kern="1200" dirty="0" smtClean="0">
                <a:solidFill>
                  <a:schemeClr val="tx1"/>
                </a:solidFill>
                <a:effectLst/>
                <a:latin typeface="+mn-lt"/>
                <a:ea typeface="+mn-ea"/>
                <a:cs typeface="+mn-cs"/>
              </a:rPr>
              <a:t>: Consider the “</a:t>
            </a:r>
            <a:r>
              <a:rPr lang="en-US" sz="1200" b="0" kern="1200" dirty="0" smtClean="0">
                <a:solidFill>
                  <a:schemeClr val="tx1"/>
                </a:solidFill>
                <a:effectLst/>
                <a:latin typeface="+mn-lt"/>
                <a:ea typeface="+mn-ea"/>
                <a:cs typeface="+mn-cs"/>
              </a:rPr>
              <a:t>Developmental Differences in the quality of life” activity. </a:t>
            </a:r>
            <a:r>
              <a:rPr lang="en-US" b="0" baseline="0" dirty="0" smtClean="0"/>
              <a:t>(For detailed instructions see IM &gt; Unit Development &gt; Module 3</a:t>
            </a:r>
            <a:r>
              <a:rPr lang="en-US" b="0" baseline="0" smtClean="0"/>
              <a:t>: Aging &gt; </a:t>
            </a:r>
            <a:r>
              <a:rPr lang="en-US" b="0" baseline="0" dirty="0" smtClean="0"/>
              <a:t>Activities/Demonstrations.)</a:t>
            </a:r>
            <a:r>
              <a:rPr lang="en-US" sz="1200" b="0" kern="1200" baseline="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15</a:t>
            </a:fld>
            <a:endParaRPr lang="en-US"/>
          </a:p>
        </p:txBody>
      </p:sp>
    </p:spTree>
    <p:extLst>
      <p:ext uri="{BB962C8B-B14F-4D97-AF65-F5344CB8AC3E}">
        <p14:creationId xmlns:p14="http://schemas.microsoft.com/office/powerpoint/2010/main" val="2212557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16</a:t>
            </a:fld>
            <a:endParaRPr lang="en-US"/>
          </a:p>
        </p:txBody>
      </p:sp>
    </p:spTree>
    <p:extLst>
      <p:ext uri="{BB962C8B-B14F-4D97-AF65-F5344CB8AC3E}">
        <p14:creationId xmlns:p14="http://schemas.microsoft.com/office/powerpoint/2010/main" val="2212557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this slide is</a:t>
            </a:r>
            <a:r>
              <a:rPr lang="en-US" baseline="0" dirty="0" smtClean="0"/>
              <a:t> to provide students with an overview of the material that will be covered during the lecture.</a:t>
            </a:r>
          </a:p>
          <a:p>
            <a:endParaRPr lang="en-US" baseline="0" dirty="0" smtClean="0"/>
          </a:p>
          <a:p>
            <a:r>
              <a:rPr lang="en-US" sz="1200" b="1" kern="1200" baseline="0" dirty="0" smtClean="0">
                <a:solidFill>
                  <a:schemeClr val="tx1"/>
                </a:solidFill>
                <a:effectLst/>
                <a:latin typeface="+mn-lt"/>
                <a:ea typeface="+mn-ea"/>
                <a:cs typeface="+mn-cs"/>
              </a:rPr>
              <a:t>Technical Note: </a:t>
            </a:r>
            <a:r>
              <a:rPr lang="en-US" sz="1200" kern="1200" baseline="0" dirty="0" smtClean="0">
                <a:solidFill>
                  <a:schemeClr val="tx1"/>
                </a:solidFill>
                <a:effectLst/>
                <a:latin typeface="+mn-lt"/>
                <a:ea typeface="+mn-ea"/>
                <a:cs typeface="+mn-cs"/>
              </a:rPr>
              <a:t>These slides may contain simple click animation so that you can focus students’ attention on a particular question, a selection of text, or an image and not have them be distracted by reading ahead. You can either preview the sequence of animation by going through the slides in slideshow view, visiting the animations tab, or reviewing the slide notes. In the notes you will see a cue - </a:t>
            </a:r>
            <a:r>
              <a:rPr lang="en-US" sz="1200" b="1" kern="1200" baseline="0" dirty="0" smtClean="0">
                <a:solidFill>
                  <a:schemeClr val="tx1"/>
                </a:solidFill>
                <a:effectLst/>
                <a:latin typeface="+mn-lt"/>
                <a:ea typeface="+mn-ea"/>
                <a:cs typeface="+mn-cs"/>
              </a:rPr>
              <a:t>(Click) </a:t>
            </a:r>
            <a:r>
              <a:rPr lang="en-US" sz="1200" kern="1200" baseline="0" dirty="0" smtClean="0">
                <a:solidFill>
                  <a:schemeClr val="tx1"/>
                </a:solidFill>
                <a:effectLst/>
                <a:latin typeface="+mn-lt"/>
                <a:ea typeface="+mn-ea"/>
                <a:cs typeface="+mn-cs"/>
              </a:rPr>
              <a:t>– that corresponds to each animation.</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You will also find hyperlinks to outside videos at various places in the slides. </a:t>
            </a:r>
            <a:r>
              <a:rPr lang="en-US" sz="1200" kern="1200" baseline="0" smtClean="0">
                <a:solidFill>
                  <a:schemeClr val="tx1"/>
                </a:solidFill>
                <a:effectLst/>
                <a:latin typeface="+mn-lt"/>
                <a:ea typeface="+mn-ea"/>
                <a:cs typeface="+mn-cs"/>
              </a:rPr>
              <a:t>These hyperlinks are embedded in text and indicated by color and in the notes section.</a:t>
            </a:r>
            <a:endParaRPr lang="en-US" dirty="0" smtClean="0"/>
          </a:p>
        </p:txBody>
      </p:sp>
      <p:sp>
        <p:nvSpPr>
          <p:cNvPr id="4" name="Slide Number Placeholder 3"/>
          <p:cNvSpPr>
            <a:spLocks noGrp="1"/>
          </p:cNvSpPr>
          <p:nvPr>
            <p:ph type="sldNum" sz="quarter" idx="10"/>
          </p:nvPr>
        </p:nvSpPr>
        <p:spPr/>
        <p:txBody>
          <a:bodyPr/>
          <a:lstStyle/>
          <a:p>
            <a:fld id="{E166D2E6-47B8-2B49-9F64-05B7D6C0A9A1}" type="slidenum">
              <a:rPr lang="en-US" smtClean="0"/>
              <a:t>2</a:t>
            </a:fld>
            <a:endParaRPr lang="en-US"/>
          </a:p>
        </p:txBody>
      </p:sp>
    </p:spTree>
    <p:extLst>
      <p:ext uri="{BB962C8B-B14F-4D97-AF65-F5344CB8AC3E}">
        <p14:creationId xmlns:p14="http://schemas.microsoft.com/office/powerpoint/2010/main" val="973961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introduces and</a:t>
            </a:r>
            <a:r>
              <a:rPr lang="en-US" baseline="0" dirty="0" smtClean="0"/>
              <a:t> orients students to the topic of aging by encouraging them to think about their future.</a:t>
            </a:r>
          </a:p>
          <a:p>
            <a:endParaRPr lang="en-US" baseline="0" dirty="0" smtClean="0"/>
          </a:p>
          <a:p>
            <a:r>
              <a:rPr lang="en-US" b="1" baseline="0" dirty="0" smtClean="0"/>
              <a:t>(Click) Discussion Question: </a:t>
            </a:r>
            <a:r>
              <a:rPr lang="en-US" baseline="0" dirty="0" smtClean="0"/>
              <a:t>What do you think you will need to be happy at age 80?</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Elicit answers from the students and write them on the board.</a:t>
            </a:r>
          </a:p>
          <a:p>
            <a:endParaRPr lang="en-US" baseline="0" dirty="0" smtClean="0"/>
          </a:p>
          <a:p>
            <a:r>
              <a:rPr lang="en-US" b="1" baseline="0" dirty="0" smtClean="0"/>
              <a:t>(Click) Discussion Questions: </a:t>
            </a:r>
            <a:r>
              <a:rPr lang="en-US" baseline="0" dirty="0" smtClean="0"/>
              <a:t>How will you get what you need, realistically? How do your opportunities compare with those your parents had?</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Elicit answers from the students and write them on the board.</a:t>
            </a:r>
          </a:p>
          <a:p>
            <a:endParaRPr lang="en-US" baseline="0" dirty="0" smtClean="0"/>
          </a:p>
          <a:p>
            <a:r>
              <a:rPr lang="en-US" b="1" baseline="0" dirty="0" smtClean="0"/>
              <a:t>Explanation</a:t>
            </a:r>
            <a:r>
              <a:rPr lang="en-US" baseline="0" dirty="0" smtClean="0"/>
              <a:t>: This will get students thinking about the personal implications of the aging process, providing an opportunity for discussion about the students’ attitudes and values as they imagine them over the long term, and how they might personally affect the outcome.</a:t>
            </a:r>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3</a:t>
            </a:fld>
            <a:endParaRPr lang="en-US"/>
          </a:p>
        </p:txBody>
      </p:sp>
    </p:spTree>
    <p:extLst>
      <p:ext uri="{BB962C8B-B14F-4D97-AF65-F5344CB8AC3E}">
        <p14:creationId xmlns:p14="http://schemas.microsoft.com/office/powerpoint/2010/main" val="1035463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introduces</a:t>
            </a:r>
            <a:r>
              <a:rPr lang="en-US" baseline="0" dirty="0" smtClean="0"/>
              <a:t> </a:t>
            </a:r>
            <a:r>
              <a:rPr lang="en-US" dirty="0" smtClean="0"/>
              <a:t>life span and life course perspectives on aging.</a:t>
            </a:r>
          </a:p>
          <a:p>
            <a:endParaRPr lang="en-US" dirty="0" smtClean="0"/>
          </a:p>
          <a:p>
            <a:r>
              <a:rPr lang="en-US" b="1" baseline="0" dirty="0" smtClean="0"/>
              <a:t>Explanation: </a:t>
            </a:r>
            <a:r>
              <a:rPr lang="en-US" dirty="0" smtClean="0"/>
              <a:t>Just </a:t>
            </a:r>
            <a:r>
              <a:rPr lang="en-US" baseline="0" dirty="0" smtClean="0"/>
              <a:t>as in young adulthood, there is substantial heterogeneity (or differences) between older individuals. T</a:t>
            </a:r>
            <a:r>
              <a:rPr lang="en-US" dirty="0" smtClean="0"/>
              <a:t>his heterogeneity reflects differences in rates of biogenetic and psychological aging and the sociocultural contexts and history of people's lives. Theories of aging describe how these multiple factors interact and change over time. They describe why functioning differs on average between young, middle-aged, young-old, and very old adults and why there is heterogeneity within these age groups.</a:t>
            </a:r>
          </a:p>
          <a:p>
            <a:endParaRPr lang="en-US" baseline="0" dirty="0" smtClean="0"/>
          </a:p>
          <a:p>
            <a:r>
              <a:rPr lang="en-US" b="1" baseline="0" dirty="0" smtClean="0"/>
              <a:t>Discussion Topic: </a:t>
            </a:r>
            <a:r>
              <a:rPr lang="en-US" baseline="0" dirty="0" smtClean="0"/>
              <a:t>What are some of the ways the process of aging differs between individuals? Theories on aging present ways of examining these differences.</a:t>
            </a:r>
          </a:p>
          <a:p>
            <a:endParaRPr lang="en-US" baseline="0" dirty="0" smtClean="0"/>
          </a:p>
          <a:p>
            <a:r>
              <a:rPr lang="en-US" b="1" baseline="0" dirty="0" smtClean="0"/>
              <a:t>(Click) </a:t>
            </a:r>
            <a:r>
              <a:rPr lang="en-US" baseline="0" dirty="0" smtClean="0"/>
              <a:t>Life course theories</a:t>
            </a:r>
          </a:p>
          <a:p>
            <a:pPr marL="171450" indent="-171450">
              <a:buFont typeface="Wingdings" panose="05000000000000000000" pitchFamily="2" charset="2"/>
              <a:buChar char="§"/>
            </a:pPr>
            <a:r>
              <a:rPr lang="en-US" dirty="0" smtClean="0"/>
              <a:t>Life course theories</a:t>
            </a:r>
            <a:r>
              <a:rPr lang="en-US" baseline="0" dirty="0" smtClean="0"/>
              <a:t> </a:t>
            </a:r>
            <a:r>
              <a:rPr lang="en-US" dirty="0" smtClean="0"/>
              <a:t>highlight the effects of </a:t>
            </a:r>
          </a:p>
          <a:p>
            <a:pPr marL="171450" indent="-171450">
              <a:buFont typeface="Wingdings" panose="05000000000000000000" pitchFamily="2" charset="2"/>
              <a:buChar char="§"/>
            </a:pPr>
            <a:r>
              <a:rPr lang="en-US" b="1" dirty="0" smtClean="0"/>
              <a:t>(Click) </a:t>
            </a:r>
            <a:r>
              <a:rPr lang="en-US" dirty="0" smtClean="0"/>
              <a:t>social expectations, and the </a:t>
            </a:r>
          </a:p>
          <a:p>
            <a:pPr marL="171450" indent="-171450">
              <a:buFont typeface="Wingdings" panose="05000000000000000000" pitchFamily="2" charset="2"/>
              <a:buChar char="§"/>
            </a:pPr>
            <a:r>
              <a:rPr lang="en-US" b="1" dirty="0" smtClean="0"/>
              <a:t>(Click) </a:t>
            </a:r>
            <a:r>
              <a:rPr lang="en-US" dirty="0" smtClean="0"/>
              <a:t>normative timing of life events and social roles (e.g., becoming a parent, retirement).</a:t>
            </a:r>
          </a:p>
          <a:p>
            <a:pPr marL="171450" marR="0" indent="-171450" algn="l" defTabSz="4572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dirty="0" smtClean="0"/>
              <a:t>They also consider the lifelong cumulative effects of membership in specific cohorts (generations), sociocultural subgroups (e.g., race, gender, socioeconomic status), and exposure to historical events (e.g., war, revolution, natural disasters).</a:t>
            </a:r>
            <a:endParaRPr lang="en-US" baseline="0" dirty="0" smtClean="0"/>
          </a:p>
          <a:p>
            <a:endParaRPr lang="en-US" baseline="0" dirty="0" smtClean="0"/>
          </a:p>
          <a:p>
            <a:r>
              <a:rPr lang="en-US" b="1" baseline="0" dirty="0" smtClean="0"/>
              <a:t>(Click) </a:t>
            </a:r>
            <a:r>
              <a:rPr lang="en-US" baseline="0" dirty="0" smtClean="0"/>
              <a:t>Life span theories</a:t>
            </a:r>
          </a:p>
          <a:p>
            <a:pPr marL="171450" indent="-171450">
              <a:buFont typeface="Wingdings" panose="05000000000000000000" pitchFamily="2" charset="2"/>
              <a:buChar char="§"/>
            </a:pPr>
            <a:r>
              <a:rPr lang="en-US" dirty="0" smtClean="0"/>
              <a:t>Life span theories complement the life</a:t>
            </a:r>
            <a:r>
              <a:rPr lang="en-US" baseline="0" dirty="0" smtClean="0"/>
              <a:t> </a:t>
            </a:r>
            <a:r>
              <a:rPr lang="en-US" dirty="0" smtClean="0"/>
              <a:t>course perspective with a greater focus on</a:t>
            </a:r>
          </a:p>
          <a:p>
            <a:pPr marL="171450" indent="-171450">
              <a:buFont typeface="Wingdings" panose="05000000000000000000" pitchFamily="2" charset="2"/>
              <a:buChar char="§"/>
            </a:pPr>
            <a:r>
              <a:rPr lang="en-US" b="1" dirty="0" smtClean="0"/>
              <a:t>(Click) </a:t>
            </a:r>
            <a:r>
              <a:rPr lang="en-US" dirty="0" smtClean="0"/>
              <a:t>processes within the individual (e.g., the aging brain). </a:t>
            </a:r>
          </a:p>
          <a:p>
            <a:pPr marL="171450" indent="-171450">
              <a:buFont typeface="Wingdings" panose="05000000000000000000" pitchFamily="2" charset="2"/>
              <a:buChar char="§"/>
            </a:pPr>
            <a:r>
              <a:rPr lang="en-US" b="1" dirty="0" smtClean="0"/>
              <a:t>(Click) </a:t>
            </a:r>
            <a:r>
              <a:rPr lang="en-US" dirty="0" smtClean="0"/>
              <a:t>This approach emphasizes the patterning of lifelong intra- (within) and inter- (between) individual differences in the shape (gain, maintenance, loss), level, and rate of change.</a:t>
            </a:r>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4</a:t>
            </a:fld>
            <a:endParaRPr lang="en-US"/>
          </a:p>
        </p:txBody>
      </p:sp>
    </p:spTree>
    <p:extLst>
      <p:ext uri="{BB962C8B-B14F-4D97-AF65-F5344CB8AC3E}">
        <p14:creationId xmlns:p14="http://schemas.microsoft.com/office/powerpoint/2010/main" val="3032163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purpose</a:t>
            </a:r>
            <a:r>
              <a:rPr lang="en-US" baseline="0" dirty="0" smtClean="0"/>
              <a:t> of this slide is to provide an overview of the material that will be covered in the lecture.</a:t>
            </a:r>
            <a:endParaRPr lang="en-US" dirty="0" smtClean="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5</a:t>
            </a:fld>
            <a:endParaRPr lang="en-US"/>
          </a:p>
        </p:txBody>
      </p:sp>
    </p:spTree>
    <p:extLst>
      <p:ext uri="{BB962C8B-B14F-4D97-AF65-F5344CB8AC3E}">
        <p14:creationId xmlns:p14="http://schemas.microsoft.com/office/powerpoint/2010/main" val="3881547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illustrates changes in cognitive abilities with age. Note that, though cognitive abilities decrease overall, not all decrease.</a:t>
            </a:r>
          </a:p>
          <a:p>
            <a:endParaRPr lang="en-US" dirty="0" smtClean="0"/>
          </a:p>
          <a:p>
            <a:r>
              <a:rPr lang="en-US" b="1" baseline="0" dirty="0" smtClean="0"/>
              <a:t>(Click) </a:t>
            </a:r>
            <a:r>
              <a:rPr lang="en-US" baseline="0" dirty="0" smtClean="0"/>
              <a:t>Decreases</a:t>
            </a:r>
          </a:p>
          <a:p>
            <a:pPr marL="171450" indent="-171450">
              <a:buFont typeface="Wingdings" panose="05000000000000000000" pitchFamily="2" charset="2"/>
              <a:buChar char="§"/>
            </a:pPr>
            <a:r>
              <a:rPr lang="en-US" baseline="0" dirty="0" smtClean="0"/>
              <a:t>Fluid Intelligence r</a:t>
            </a:r>
            <a:r>
              <a:rPr lang="en-US" dirty="0" smtClean="0"/>
              <a:t>efers to information processing abilities, such as logical reasoning, remembering lists, spatial ability, and reaction time. </a:t>
            </a:r>
          </a:p>
          <a:p>
            <a:pPr marL="171450" indent="-171450">
              <a:buFont typeface="Wingdings" panose="05000000000000000000" pitchFamily="2" charset="2"/>
              <a:buChar char="§"/>
            </a:pPr>
            <a:r>
              <a:rPr lang="en-US" dirty="0" smtClean="0"/>
              <a:t>Recall of information refers to individuals’</a:t>
            </a:r>
            <a:r>
              <a:rPr lang="en-US" baseline="0" dirty="0" smtClean="0"/>
              <a:t> ability to remember </a:t>
            </a:r>
            <a:r>
              <a:rPr lang="en-US" dirty="0" smtClean="0"/>
              <a:t>details without the help of a list of possible choices. </a:t>
            </a:r>
          </a:p>
          <a:p>
            <a:pPr marL="171450" indent="-171450">
              <a:buFont typeface="Wingdings" panose="05000000000000000000" pitchFamily="2" charset="2"/>
              <a:buChar char="§"/>
            </a:pPr>
            <a:r>
              <a:rPr lang="en-US" dirty="0" smtClean="0"/>
              <a:t>Working memory</a:t>
            </a:r>
            <a:r>
              <a:rPr lang="en-US" baseline="0" dirty="0" smtClean="0"/>
              <a:t> refers to</a:t>
            </a:r>
            <a:r>
              <a:rPr lang="en-US" dirty="0" smtClean="0"/>
              <a:t> the ability to simultaneously store and use information. </a:t>
            </a:r>
          </a:p>
          <a:p>
            <a:pPr marL="171450" indent="-171450">
              <a:buFont typeface="Wingdings" panose="05000000000000000000" pitchFamily="2" charset="2"/>
              <a:buChar char="§"/>
            </a:pPr>
            <a:r>
              <a:rPr lang="en-US" dirty="0" smtClean="0"/>
              <a:t>Processing speed refers</a:t>
            </a:r>
            <a:r>
              <a:rPr lang="en-US" baseline="0" dirty="0" smtClean="0"/>
              <a:t> to the speed of general cognitive performance (though not efficiency).</a:t>
            </a:r>
          </a:p>
          <a:p>
            <a:pPr marL="171450" indent="-171450">
              <a:buFont typeface="Wingdings" panose="05000000000000000000" pitchFamily="2" charset="2"/>
              <a:buChar char="§"/>
            </a:pPr>
            <a:r>
              <a:rPr lang="en-US" dirty="0" smtClean="0"/>
              <a:t>Inhibitory functioning refers to the ability to focus and prioritize attention</a:t>
            </a:r>
            <a:r>
              <a:rPr lang="en-US" baseline="0" dirty="0" smtClean="0"/>
              <a:t> to information.</a:t>
            </a:r>
          </a:p>
          <a:p>
            <a:pPr marL="171450" indent="-171450">
              <a:buFont typeface="Wingdings" panose="05000000000000000000" pitchFamily="2" charset="2"/>
              <a:buChar char="§"/>
            </a:pPr>
            <a:r>
              <a:rPr lang="en-US" baseline="0" dirty="0" smtClean="0"/>
              <a:t>Vision and Hearing senses also decrease with age.  </a:t>
            </a:r>
          </a:p>
          <a:p>
            <a:endParaRPr lang="en-US" baseline="0" dirty="0" smtClean="0"/>
          </a:p>
          <a:p>
            <a:r>
              <a:rPr lang="en-US" b="1" baseline="0" dirty="0" smtClean="0"/>
              <a:t>(Click) </a:t>
            </a:r>
            <a:r>
              <a:rPr lang="en-US" baseline="0" dirty="0" smtClean="0"/>
              <a:t>Increases</a:t>
            </a:r>
          </a:p>
          <a:p>
            <a:pPr marL="171450" indent="-171450">
              <a:buFont typeface="Wingdings" panose="05000000000000000000" pitchFamily="2" charset="2"/>
              <a:buChar char="§"/>
            </a:pPr>
            <a:r>
              <a:rPr lang="en-US" baseline="0" dirty="0" smtClean="0"/>
              <a:t>Crystallized intelligence (“Wisdom”) e</a:t>
            </a:r>
            <a:r>
              <a:rPr lang="en-US" dirty="0" smtClean="0"/>
              <a:t>ncompasses abilities that draw upon experience and knowledge;</a:t>
            </a:r>
            <a:r>
              <a:rPr lang="en-US" baseline="0" dirty="0" smtClean="0"/>
              <a:t> older people have accumulated more life experiences, so they have more to draw on. </a:t>
            </a:r>
            <a:r>
              <a:rPr lang="en-US" dirty="0" smtClean="0"/>
              <a:t>Measures of crystallized intelligence include vocabulary tests, solving number problems, and understanding texts.</a:t>
            </a:r>
            <a:endParaRPr lang="en-US" baseline="0" dirty="0" smtClean="0"/>
          </a:p>
          <a:p>
            <a:pPr marL="171450" indent="-171450">
              <a:buFont typeface="Wingdings" panose="05000000000000000000" pitchFamily="2" charset="2"/>
              <a:buChar char="§"/>
            </a:pPr>
            <a:r>
              <a:rPr lang="en-US" baseline="0" dirty="0" smtClean="0"/>
              <a:t>Greater cognitive efficiency refers to a better grasp of probable outcomes. For example</a:t>
            </a:r>
            <a:r>
              <a:rPr lang="en-US" dirty="0" smtClean="0"/>
              <a:t>, older chess experts are able to focus on a smaller set of possible moves than young chess players.</a:t>
            </a:r>
          </a:p>
          <a:p>
            <a:endParaRPr lang="en-US" baseline="0" dirty="0" smtClean="0"/>
          </a:p>
          <a:p>
            <a:r>
              <a:rPr lang="en-US" b="1" baseline="0" dirty="0" smtClean="0"/>
              <a:t>(Click) </a:t>
            </a:r>
            <a:r>
              <a:rPr lang="en-US" baseline="0" dirty="0" smtClean="0"/>
              <a:t>Remains the same</a:t>
            </a:r>
          </a:p>
          <a:p>
            <a:pPr marL="171450" indent="-171450">
              <a:buFont typeface="Wingdings" panose="05000000000000000000" pitchFamily="2" charset="2"/>
              <a:buChar char="§"/>
            </a:pPr>
            <a:r>
              <a:rPr lang="en-US" baseline="0" dirty="0" smtClean="0"/>
              <a:t>Recognition </a:t>
            </a:r>
            <a:r>
              <a:rPr lang="en-US" dirty="0" smtClean="0"/>
              <a:t>refers to individuals’</a:t>
            </a:r>
            <a:r>
              <a:rPr lang="en-US" baseline="0" dirty="0" smtClean="0"/>
              <a:t> ability to remember </a:t>
            </a:r>
            <a:r>
              <a:rPr lang="en-US" dirty="0" smtClean="0"/>
              <a:t>information </a:t>
            </a:r>
            <a:r>
              <a:rPr lang="en-US" i="1" dirty="0" smtClean="0"/>
              <a:t>with</a:t>
            </a:r>
            <a:r>
              <a:rPr lang="en-US" dirty="0" smtClean="0"/>
              <a:t> the assistance of cues. </a:t>
            </a:r>
          </a:p>
          <a:p>
            <a:endParaRPr lang="en-US" baseline="0" dirty="0" smtClean="0"/>
          </a:p>
          <a:p>
            <a:r>
              <a:rPr lang="en-US" b="1" baseline="0" dirty="0" smtClean="0"/>
              <a:t>Explanation</a:t>
            </a:r>
            <a:r>
              <a:rPr lang="en-US" baseline="0" dirty="0" smtClean="0"/>
              <a:t>: While </a:t>
            </a:r>
            <a:r>
              <a:rPr lang="en-US" dirty="0" smtClean="0"/>
              <a:t>older adults have more years of experience, cognitive declines related to reaction time or attentional processes may pose limitations under certain circumstances (e.g., driving).  However, older adults also demonstrate more effective strategies than younger adults to navigate through social and emotional problems.</a:t>
            </a:r>
            <a:r>
              <a:rPr lang="en-US" baseline="0" dirty="0" smtClean="0"/>
              <a:t>  It is important to note, that despite cognitive changes, no differences in work performance have been found – this may be due to an individuals ability to adapt to and compensate for cognitive changes.</a:t>
            </a:r>
          </a:p>
        </p:txBody>
      </p:sp>
      <p:sp>
        <p:nvSpPr>
          <p:cNvPr id="4" name="Slide Number Placeholder 3"/>
          <p:cNvSpPr>
            <a:spLocks noGrp="1"/>
          </p:cNvSpPr>
          <p:nvPr>
            <p:ph type="sldNum" sz="quarter" idx="10"/>
          </p:nvPr>
        </p:nvSpPr>
        <p:spPr/>
        <p:txBody>
          <a:bodyPr/>
          <a:lstStyle/>
          <a:p>
            <a:fld id="{E166D2E6-47B8-2B49-9F64-05B7D6C0A9A1}" type="slidenum">
              <a:rPr lang="en-US" smtClean="0"/>
              <a:t>6</a:t>
            </a:fld>
            <a:endParaRPr lang="en-US"/>
          </a:p>
        </p:txBody>
      </p:sp>
    </p:spTree>
    <p:extLst>
      <p:ext uri="{BB962C8B-B14F-4D97-AF65-F5344CB8AC3E}">
        <p14:creationId xmlns:p14="http://schemas.microsoft.com/office/powerpoint/2010/main" val="1389805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purpose</a:t>
            </a:r>
            <a:r>
              <a:rPr lang="en-US" baseline="0" dirty="0" smtClean="0"/>
              <a:t> of this slide is to provide an overview of the material that will be covered in the lecture.</a:t>
            </a:r>
            <a:endParaRPr lang="en-US" dirty="0" smtClean="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7</a:t>
            </a:fld>
            <a:endParaRPr lang="en-US"/>
          </a:p>
        </p:txBody>
      </p:sp>
    </p:spTree>
    <p:extLst>
      <p:ext uri="{BB962C8B-B14F-4D97-AF65-F5344CB8AC3E}">
        <p14:creationId xmlns:p14="http://schemas.microsoft.com/office/powerpoint/2010/main" val="36070271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t>
            </a:r>
            <a:r>
              <a:rPr lang="en-US" baseline="0" dirty="0" smtClean="0"/>
              <a:t>his slide discusses differences in personality, describes important tasks of late adulthood, and discusses beliefs and perceptions of one’s aging process.</a:t>
            </a:r>
          </a:p>
          <a:p>
            <a:endParaRPr lang="en-US" baseline="0" dirty="0" smtClean="0"/>
          </a:p>
          <a:p>
            <a:r>
              <a:rPr lang="en-US" b="1" baseline="0" dirty="0" smtClean="0"/>
              <a:t>Discussion Questions</a:t>
            </a:r>
            <a:r>
              <a:rPr lang="en-US" baseline="0" dirty="0" smtClean="0"/>
              <a:t>: Are we the same person all our life? How do we derive meaning from growing old? How does growing old affect our identity and concepts of self-worth?</a:t>
            </a:r>
          </a:p>
          <a:p>
            <a:endParaRPr lang="en-US" baseline="0" dirty="0" smtClean="0"/>
          </a:p>
          <a:p>
            <a:r>
              <a:rPr lang="en-US" b="1" baseline="0" dirty="0" smtClean="0"/>
              <a:t>(Click) </a:t>
            </a:r>
            <a:r>
              <a:rPr lang="en-US" baseline="0" dirty="0" smtClean="0"/>
              <a:t>Personality development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In the past, the general consensus was that personalities don’t change much throughout life, but research has demonstrated otherwise. Some people’s personalities remain relatively stable, but others’ change. </a:t>
            </a:r>
            <a:r>
              <a:rPr lang="en-US" dirty="0" smtClean="0"/>
              <a:t>Longitudinal studies reveal average changes during adulthood in the expression of some traits (e.g., neuroticism and openness decrease with age, while conscientiousness increases) and individual changes due to idiosyncratic life events (e.g., divorce, illness).  Moreover, some personality</a:t>
            </a:r>
            <a:r>
              <a:rPr lang="en-US" baseline="0" dirty="0" smtClean="0"/>
              <a:t> traits, </a:t>
            </a:r>
            <a:r>
              <a:rPr lang="en-US" dirty="0" smtClean="0"/>
              <a:t>such as conscientiousness, predict important life outcomes, including job success, health, and longevity, which then in turn further</a:t>
            </a:r>
            <a:r>
              <a:rPr lang="en-US" baseline="0" dirty="0" smtClean="0"/>
              <a:t> affects personality.</a:t>
            </a:r>
          </a:p>
          <a:p>
            <a:endParaRPr lang="en-US" baseline="0" dirty="0" smtClean="0"/>
          </a:p>
          <a:p>
            <a:r>
              <a:rPr lang="en-US" b="1" baseline="0" dirty="0" smtClean="0"/>
              <a:t>(Click) </a:t>
            </a:r>
            <a:r>
              <a:rPr lang="en-US" baseline="0" dirty="0" smtClean="0"/>
              <a:t>Finding meaning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Often</a:t>
            </a:r>
            <a:r>
              <a:rPr lang="en-US" baseline="0" dirty="0" smtClean="0"/>
              <a:t> one’s values depend on the stage of life one is in.  This is studied by conducting autobiographical narratives with individuals at all developmental stages.  Late adulthood is often characterized by </a:t>
            </a:r>
            <a:r>
              <a:rPr lang="en-US" dirty="0" smtClean="0"/>
              <a:t>a life review and reflections about having lived a long life. Oftentimes this helps</a:t>
            </a:r>
            <a:r>
              <a:rPr lang="en-US" baseline="0" dirty="0" smtClean="0"/>
              <a:t> individuals confront and cope with the challenges of old age.</a:t>
            </a:r>
          </a:p>
          <a:p>
            <a:endParaRPr lang="en-US" baseline="0" dirty="0" smtClean="0"/>
          </a:p>
          <a:p>
            <a:r>
              <a:rPr lang="en-US" b="1" baseline="0" dirty="0" smtClean="0"/>
              <a:t>(Click) </a:t>
            </a:r>
            <a:r>
              <a:rPr lang="en-US" baseline="0" dirty="0" smtClean="0"/>
              <a:t>Young at heart</a:t>
            </a:r>
          </a:p>
          <a:p>
            <a:r>
              <a:rPr lang="en-US" dirty="0" smtClean="0"/>
              <a:t>Subjective age is a multidimensional construct that indicates how old (or young) a person feels. Feeling younger and being satisfied with one’s own aging are expressions of positive self-perceptions of aging. I</a:t>
            </a:r>
            <a:r>
              <a:rPr lang="en-US" baseline="0" dirty="0" smtClean="0"/>
              <a:t>ndividuals </a:t>
            </a:r>
            <a:r>
              <a:rPr lang="en-US" dirty="0" smtClean="0"/>
              <a:t>who are able to adapt to and accept changes in their appearance Thus being young at heart may actually increase longevity.</a:t>
            </a:r>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8</a:t>
            </a:fld>
            <a:endParaRPr lang="en-US"/>
          </a:p>
        </p:txBody>
      </p:sp>
    </p:spTree>
    <p:extLst>
      <p:ext uri="{BB962C8B-B14F-4D97-AF65-F5344CB8AC3E}">
        <p14:creationId xmlns:p14="http://schemas.microsoft.com/office/powerpoint/2010/main" val="38664048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purpose</a:t>
            </a:r>
            <a:r>
              <a:rPr lang="en-US" baseline="0" dirty="0" smtClean="0"/>
              <a:t> of this slide is to provide an overview of the material that will be covered in the lecture.</a:t>
            </a:r>
            <a:endParaRPr lang="en-US" dirty="0" smtClean="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9</a:t>
            </a:fld>
            <a:endParaRPr lang="en-US"/>
          </a:p>
        </p:txBody>
      </p:sp>
    </p:spTree>
    <p:extLst>
      <p:ext uri="{BB962C8B-B14F-4D97-AF65-F5344CB8AC3E}">
        <p14:creationId xmlns:p14="http://schemas.microsoft.com/office/powerpoint/2010/main" val="1139818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E570213-7DB2-C640-AFED-E7C883478DD0}" type="datetimeFigureOut">
              <a:rPr lang="en-US" smtClean="0"/>
              <a:t>11/9/2014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42632654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570213-7DB2-C640-AFED-E7C883478DD0}" type="datetimeFigureOut">
              <a:rPr lang="en-US" smtClean="0"/>
              <a:t>11/9/2014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2302256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570213-7DB2-C640-AFED-E7C883478DD0}" type="datetimeFigureOut">
              <a:rPr lang="en-US" smtClean="0"/>
              <a:t>11/9/2014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13131037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570213-7DB2-C640-AFED-E7C883478DD0}" type="datetimeFigureOut">
              <a:rPr lang="en-US" smtClean="0"/>
              <a:t>11/9/2014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57105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E570213-7DB2-C640-AFED-E7C883478DD0}" type="datetimeFigureOut">
              <a:rPr lang="en-US" smtClean="0"/>
              <a:t>11/9/2014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27120755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E570213-7DB2-C640-AFED-E7C883478DD0}" type="datetimeFigureOut">
              <a:rPr lang="en-US" smtClean="0"/>
              <a:t>11/9/2014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19462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E570213-7DB2-C640-AFED-E7C883478DD0}" type="datetimeFigureOut">
              <a:rPr lang="en-US" smtClean="0"/>
              <a:t>11/9/2014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4206253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E570213-7DB2-C640-AFED-E7C883478DD0}" type="datetimeFigureOut">
              <a:rPr lang="en-US" smtClean="0"/>
              <a:t>11/9/2014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3948035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570213-7DB2-C640-AFED-E7C883478DD0}" type="datetimeFigureOut">
              <a:rPr lang="en-US" smtClean="0"/>
              <a:t>11/9/2014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1931863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570213-7DB2-C640-AFED-E7C883478DD0}" type="datetimeFigureOut">
              <a:rPr lang="en-US" smtClean="0"/>
              <a:t>11/9/2014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1634160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570213-7DB2-C640-AFED-E7C883478DD0}" type="datetimeFigureOut">
              <a:rPr lang="en-US" smtClean="0"/>
              <a:t>11/9/2014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327438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570213-7DB2-C640-AFED-E7C883478DD0}" type="datetimeFigureOut">
              <a:rPr lang="en-US" smtClean="0"/>
              <a:t>11/9/2014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F1C49D-F83F-7647-8B15-453165DDBFD1}" type="slidenum">
              <a:rPr lang="en-US" smtClean="0"/>
              <a:t>‹#›</a:t>
            </a:fld>
            <a:endParaRPr lang="en-US"/>
          </a:p>
        </p:txBody>
      </p:sp>
      <p:pic>
        <p:nvPicPr>
          <p:cNvPr id="7" name="Picture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285875" y="299891"/>
            <a:ext cx="400925" cy="546247"/>
          </a:xfrm>
          <a:prstGeom prst="rect">
            <a:avLst/>
          </a:prstGeom>
          <a:noFill/>
        </p:spPr>
      </p:pic>
    </p:spTree>
    <p:extLst>
      <p:ext uri="{BB962C8B-B14F-4D97-AF65-F5344CB8AC3E}">
        <p14:creationId xmlns:p14="http://schemas.microsoft.com/office/powerpoint/2010/main" val="29467232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676183"/>
            <a:ext cx="7772400" cy="1470025"/>
          </a:xfrm>
        </p:spPr>
        <p:txBody>
          <a:bodyPr/>
          <a:lstStyle/>
          <a:p>
            <a:r>
              <a:rPr lang="en-US" b="1" dirty="0" smtClean="0"/>
              <a:t>Aging</a:t>
            </a:r>
            <a:endParaRPr lang="en-US" b="1" dirty="0"/>
          </a:p>
        </p:txBody>
      </p:sp>
      <p:sp>
        <p:nvSpPr>
          <p:cNvPr id="3" name="Subtitle 2"/>
          <p:cNvSpPr>
            <a:spLocks noGrp="1"/>
          </p:cNvSpPr>
          <p:nvPr>
            <p:ph type="subTitle" idx="1"/>
          </p:nvPr>
        </p:nvSpPr>
        <p:spPr>
          <a:xfrm>
            <a:off x="1371600" y="4778822"/>
            <a:ext cx="6400800" cy="1752600"/>
          </a:xfrm>
        </p:spPr>
        <p:txBody>
          <a:bodyPr/>
          <a:lstStyle/>
          <a:p>
            <a:r>
              <a:rPr lang="en-US" dirty="0" smtClean="0"/>
              <a:t>[Professor Name]</a:t>
            </a:r>
          </a:p>
          <a:p>
            <a:r>
              <a:rPr lang="en-US" dirty="0" smtClean="0"/>
              <a:t>[Class Section Number]</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872" y="1023257"/>
            <a:ext cx="6936016" cy="3051847"/>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8294" y="6274980"/>
            <a:ext cx="1227411" cy="429442"/>
          </a:xfrm>
          <a:prstGeom prst="rect">
            <a:avLst/>
          </a:prstGeom>
        </p:spPr>
      </p:pic>
    </p:spTree>
    <p:extLst>
      <p:ext uri="{BB962C8B-B14F-4D97-AF65-F5344CB8AC3E}">
        <p14:creationId xmlns:p14="http://schemas.microsoft.com/office/powerpoint/2010/main" val="253033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u="sng" dirty="0" smtClean="0"/>
              <a:t>Relationships</a:t>
            </a:r>
            <a:endParaRPr lang="en-US" b="1" u="sng" dirty="0"/>
          </a:p>
        </p:txBody>
      </p:sp>
      <p:sp>
        <p:nvSpPr>
          <p:cNvPr id="4" name="Content Placeholder 3"/>
          <p:cNvSpPr>
            <a:spLocks noGrp="1"/>
          </p:cNvSpPr>
          <p:nvPr>
            <p:ph sz="half" idx="1"/>
          </p:nvPr>
        </p:nvSpPr>
        <p:spPr>
          <a:xfrm>
            <a:off x="457200" y="1600200"/>
            <a:ext cx="5029200" cy="4525963"/>
          </a:xfrm>
        </p:spPr>
        <p:txBody>
          <a:bodyPr/>
          <a:lstStyle/>
          <a:p>
            <a:pPr marL="0" indent="0">
              <a:buNone/>
            </a:pPr>
            <a:r>
              <a:rPr lang="en-US" sz="3200" b="1" dirty="0" smtClean="0"/>
              <a:t>Priorities</a:t>
            </a:r>
          </a:p>
          <a:p>
            <a:pPr>
              <a:buFont typeface="Wingdings" panose="05000000000000000000" pitchFamily="2" charset="2"/>
              <a:buChar char="§"/>
            </a:pPr>
            <a:r>
              <a:rPr lang="en-US" sz="2400" dirty="0" smtClean="0"/>
              <a:t>Convoy Model of Social </a:t>
            </a:r>
            <a:r>
              <a:rPr lang="en-US" sz="2400" dirty="0"/>
              <a:t>R</a:t>
            </a:r>
            <a:r>
              <a:rPr lang="en-US" sz="2400" dirty="0" smtClean="0"/>
              <a:t>elations</a:t>
            </a:r>
          </a:p>
          <a:p>
            <a:pPr>
              <a:buFont typeface="Wingdings" panose="05000000000000000000" pitchFamily="2" charset="2"/>
              <a:buChar char="§"/>
            </a:pPr>
            <a:r>
              <a:rPr lang="en-US" sz="2400" dirty="0" err="1" smtClean="0"/>
              <a:t>Socioemotional</a:t>
            </a:r>
            <a:r>
              <a:rPr lang="en-US" sz="2400" dirty="0" smtClean="0"/>
              <a:t> </a:t>
            </a:r>
            <a:r>
              <a:rPr lang="en-US" sz="2400" dirty="0"/>
              <a:t>S</a:t>
            </a:r>
            <a:r>
              <a:rPr lang="en-US" sz="2400" dirty="0" smtClean="0"/>
              <a:t>electivity </a:t>
            </a:r>
            <a:r>
              <a:rPr lang="en-US" sz="2400" dirty="0"/>
              <a:t>T</a:t>
            </a:r>
            <a:r>
              <a:rPr lang="en-US" sz="2400" dirty="0" smtClean="0"/>
              <a:t>heory</a:t>
            </a:r>
          </a:p>
          <a:p>
            <a:pPr marL="0" indent="0">
              <a:buNone/>
            </a:pPr>
            <a:endParaRPr lang="en-US" sz="2400" dirty="0" smtClean="0">
              <a:solidFill>
                <a:srgbClr val="FF0000"/>
              </a:solidFill>
            </a:endParaRPr>
          </a:p>
          <a:p>
            <a:pPr marL="0" indent="0">
              <a:buNone/>
            </a:pPr>
            <a:r>
              <a:rPr lang="en-US" sz="3200" b="1" dirty="0" smtClean="0"/>
              <a:t>More positive</a:t>
            </a:r>
          </a:p>
          <a:p>
            <a:pPr marL="0" indent="0">
              <a:buNone/>
            </a:pPr>
            <a:r>
              <a:rPr lang="en-US" sz="3200" b="1" dirty="0" smtClean="0"/>
              <a:t>Less negative</a:t>
            </a:r>
          </a:p>
          <a:p>
            <a:pPr marL="0" indent="0">
              <a:buNone/>
            </a:pPr>
            <a:r>
              <a:rPr lang="en-US" sz="3200" b="1" dirty="0" smtClean="0"/>
              <a:t>Smaller </a:t>
            </a:r>
            <a:r>
              <a:rPr lang="en-US" sz="3200" b="1" dirty="0"/>
              <a:t>s</a:t>
            </a:r>
            <a:r>
              <a:rPr lang="en-US" sz="3200" b="1" dirty="0" smtClean="0"/>
              <a:t>upport </a:t>
            </a:r>
            <a:r>
              <a:rPr lang="en-US" sz="3200" b="1" dirty="0"/>
              <a:t>n</a:t>
            </a:r>
            <a:r>
              <a:rPr lang="en-US" sz="3200" b="1" dirty="0" smtClean="0"/>
              <a:t>etworks</a:t>
            </a:r>
            <a:endParaRPr lang="en-US" sz="3200" b="1"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21695"/>
          <a:stretch/>
        </p:blipFill>
        <p:spPr>
          <a:xfrm>
            <a:off x="5762130" y="1915886"/>
            <a:ext cx="2924669" cy="3330114"/>
          </a:xfrm>
          <a:prstGeom prst="rect">
            <a:avLst/>
          </a:prstGeom>
        </p:spPr>
      </p:pic>
    </p:spTree>
    <p:extLst>
      <p:ext uri="{BB962C8B-B14F-4D97-AF65-F5344CB8AC3E}">
        <p14:creationId xmlns:p14="http://schemas.microsoft.com/office/powerpoint/2010/main" val="3400830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lstStyle/>
          <a:p>
            <a:r>
              <a:rPr lang="en-US" dirty="0" smtClean="0">
                <a:solidFill>
                  <a:schemeClr val="bg1">
                    <a:lumMod val="75000"/>
                  </a:schemeClr>
                </a:solidFill>
              </a:rPr>
              <a:t>Introduction</a:t>
            </a:r>
          </a:p>
          <a:p>
            <a:r>
              <a:rPr lang="en-US" dirty="0" smtClean="0">
                <a:solidFill>
                  <a:schemeClr val="bg1">
                    <a:lumMod val="75000"/>
                  </a:schemeClr>
                </a:solidFill>
              </a:rPr>
              <a:t>Cognitive Aging</a:t>
            </a:r>
          </a:p>
          <a:p>
            <a:r>
              <a:rPr lang="en-US" dirty="0" smtClean="0">
                <a:solidFill>
                  <a:schemeClr val="bg1">
                    <a:lumMod val="75000"/>
                  </a:schemeClr>
                </a:solidFill>
              </a:rPr>
              <a:t>Personality and Self-related Processes</a:t>
            </a:r>
          </a:p>
          <a:p>
            <a:r>
              <a:rPr lang="en-US" dirty="0" smtClean="0">
                <a:solidFill>
                  <a:schemeClr val="bg1">
                    <a:lumMod val="75000"/>
                  </a:schemeClr>
                </a:solidFill>
              </a:rPr>
              <a:t>Relationships</a:t>
            </a:r>
          </a:p>
          <a:p>
            <a:r>
              <a:rPr lang="en-US" b="1" dirty="0" smtClean="0"/>
              <a:t>Emotions and Well-being</a:t>
            </a:r>
          </a:p>
          <a:p>
            <a:r>
              <a:rPr lang="en-US" dirty="0" smtClean="0">
                <a:solidFill>
                  <a:schemeClr val="bg1">
                    <a:lumMod val="75000"/>
                  </a:schemeClr>
                </a:solidFill>
              </a:rPr>
              <a:t>Longevity </a:t>
            </a:r>
            <a:endParaRPr lang="en-US" dirty="0">
              <a:solidFill>
                <a:schemeClr val="bg1">
                  <a:lumMod val="75000"/>
                </a:schemeClr>
              </a:solidFill>
            </a:endParaRPr>
          </a:p>
        </p:txBody>
      </p:sp>
    </p:spTree>
    <p:extLst>
      <p:ext uri="{BB962C8B-B14F-4D97-AF65-F5344CB8AC3E}">
        <p14:creationId xmlns:p14="http://schemas.microsoft.com/office/powerpoint/2010/main" val="26927523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Emotion and Well-being</a:t>
            </a:r>
            <a:endParaRPr lang="en-US" b="1" u="sng" dirty="0"/>
          </a:p>
        </p:txBody>
      </p:sp>
      <p:sp>
        <p:nvSpPr>
          <p:cNvPr id="3" name="Content Placeholder 2"/>
          <p:cNvSpPr>
            <a:spLocks noGrp="1"/>
          </p:cNvSpPr>
          <p:nvPr>
            <p:ph sz="half" idx="1"/>
          </p:nvPr>
        </p:nvSpPr>
        <p:spPr>
          <a:xfrm>
            <a:off x="457200" y="2130283"/>
            <a:ext cx="5116286" cy="4525963"/>
          </a:xfrm>
        </p:spPr>
        <p:txBody>
          <a:bodyPr>
            <a:normAutofit/>
          </a:bodyPr>
          <a:lstStyle/>
          <a:p>
            <a:pPr marL="0" indent="0">
              <a:buNone/>
            </a:pPr>
            <a:r>
              <a:rPr lang="en-US" b="1" dirty="0">
                <a:solidFill>
                  <a:srgbClr val="00B0F0"/>
                </a:solidFill>
              </a:rPr>
              <a:t>E</a:t>
            </a:r>
            <a:r>
              <a:rPr lang="en-US" b="1" dirty="0" smtClean="0">
                <a:solidFill>
                  <a:srgbClr val="00B0F0"/>
                </a:solidFill>
              </a:rPr>
              <a:t>motional challenges of aging?</a:t>
            </a:r>
          </a:p>
          <a:p>
            <a:pPr marL="0" indent="0">
              <a:buNone/>
            </a:pPr>
            <a:endParaRPr lang="en-US" dirty="0"/>
          </a:p>
          <a:p>
            <a:pPr marL="0" indent="0">
              <a:buNone/>
            </a:pPr>
            <a:r>
              <a:rPr lang="en-US" b="1" dirty="0"/>
              <a:t>Psychological wellbeing</a:t>
            </a:r>
          </a:p>
          <a:p>
            <a:pPr marL="0" indent="0">
              <a:buNone/>
            </a:pPr>
            <a:endParaRPr lang="en-US" b="1" dirty="0" smtClean="0"/>
          </a:p>
          <a:p>
            <a:pPr marL="0" indent="0">
              <a:buNone/>
            </a:pPr>
            <a:r>
              <a:rPr lang="en-US" b="1" dirty="0" smtClean="0"/>
              <a:t>Global </a:t>
            </a:r>
            <a:r>
              <a:rPr lang="en-US" b="1" dirty="0"/>
              <a:t>s</a:t>
            </a:r>
            <a:r>
              <a:rPr lang="en-US" b="1" dirty="0" smtClean="0"/>
              <a:t>ubjective </a:t>
            </a:r>
            <a:r>
              <a:rPr lang="en-US" b="1" dirty="0"/>
              <a:t>w</a:t>
            </a:r>
            <a:r>
              <a:rPr lang="en-US" b="1" dirty="0" smtClean="0"/>
              <a:t>ellbeing</a:t>
            </a:r>
          </a:p>
          <a:p>
            <a:pPr marL="0" indent="0">
              <a:buNone/>
            </a:pPr>
            <a:endParaRPr lang="en-US" dirty="0">
              <a:solidFill>
                <a:srgbClr val="FF0000"/>
              </a:solidFill>
            </a:endParaRPr>
          </a:p>
          <a:p>
            <a:pPr marL="0" indent="0">
              <a:buNone/>
            </a:pPr>
            <a:r>
              <a:rPr lang="en-US" b="1" dirty="0" smtClean="0"/>
              <a:t>Hedonic </a:t>
            </a:r>
            <a:r>
              <a:rPr lang="en-US" b="1" dirty="0"/>
              <a:t>w</a:t>
            </a:r>
            <a:r>
              <a:rPr lang="en-US" b="1" dirty="0" smtClean="0"/>
              <a:t>ellbeing</a:t>
            </a:r>
          </a:p>
          <a:p>
            <a:pPr marL="0" indent="0">
              <a:buNone/>
            </a:pP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6514" y="1600200"/>
            <a:ext cx="2830286" cy="4706118"/>
          </a:xfrm>
          <a:prstGeom prst="rect">
            <a:avLst/>
          </a:prstGeom>
        </p:spPr>
      </p:pic>
    </p:spTree>
    <p:extLst>
      <p:ext uri="{BB962C8B-B14F-4D97-AF65-F5344CB8AC3E}">
        <p14:creationId xmlns:p14="http://schemas.microsoft.com/office/powerpoint/2010/main" val="5475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lstStyle/>
          <a:p>
            <a:r>
              <a:rPr lang="en-US" dirty="0" smtClean="0">
                <a:solidFill>
                  <a:schemeClr val="bg1">
                    <a:lumMod val="75000"/>
                  </a:schemeClr>
                </a:solidFill>
              </a:rPr>
              <a:t>Introduction</a:t>
            </a:r>
          </a:p>
          <a:p>
            <a:r>
              <a:rPr lang="en-US" dirty="0" smtClean="0">
                <a:solidFill>
                  <a:schemeClr val="bg1">
                    <a:lumMod val="75000"/>
                  </a:schemeClr>
                </a:solidFill>
              </a:rPr>
              <a:t>Cognitive Aging</a:t>
            </a:r>
          </a:p>
          <a:p>
            <a:r>
              <a:rPr lang="en-US" dirty="0" smtClean="0">
                <a:solidFill>
                  <a:schemeClr val="bg1">
                    <a:lumMod val="75000"/>
                  </a:schemeClr>
                </a:solidFill>
              </a:rPr>
              <a:t>Personality and Self-related Processes</a:t>
            </a:r>
          </a:p>
          <a:p>
            <a:r>
              <a:rPr lang="en-US" dirty="0" smtClean="0">
                <a:solidFill>
                  <a:schemeClr val="bg1">
                    <a:lumMod val="75000"/>
                  </a:schemeClr>
                </a:solidFill>
              </a:rPr>
              <a:t>Relationships</a:t>
            </a:r>
          </a:p>
          <a:p>
            <a:r>
              <a:rPr lang="en-US" dirty="0" smtClean="0">
                <a:solidFill>
                  <a:schemeClr val="bg1">
                    <a:lumMod val="75000"/>
                  </a:schemeClr>
                </a:solidFill>
              </a:rPr>
              <a:t>Emotions and Well-being</a:t>
            </a:r>
          </a:p>
          <a:p>
            <a:r>
              <a:rPr lang="en-US" b="1" dirty="0" smtClean="0"/>
              <a:t>Longevity </a:t>
            </a:r>
            <a:endParaRPr lang="en-US" b="1" dirty="0"/>
          </a:p>
        </p:txBody>
      </p:sp>
    </p:spTree>
    <p:extLst>
      <p:ext uri="{BB962C8B-B14F-4D97-AF65-F5344CB8AC3E}">
        <p14:creationId xmlns:p14="http://schemas.microsoft.com/office/powerpoint/2010/main" val="4281352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Longevity</a:t>
            </a:r>
            <a:endParaRPr lang="en-US" b="1" u="sng" dirty="0"/>
          </a:p>
        </p:txBody>
      </p:sp>
      <p:sp>
        <p:nvSpPr>
          <p:cNvPr id="4" name="Content Placeholder 3"/>
          <p:cNvSpPr>
            <a:spLocks noGrp="1"/>
          </p:cNvSpPr>
          <p:nvPr>
            <p:ph sz="half" idx="1"/>
          </p:nvPr>
        </p:nvSpPr>
        <p:spPr/>
        <p:txBody>
          <a:bodyPr/>
          <a:lstStyle/>
          <a:p>
            <a:pPr marL="0" indent="0">
              <a:buNone/>
            </a:pPr>
            <a:r>
              <a:rPr lang="en-US" b="1" dirty="0" smtClean="0"/>
              <a:t>Influences</a:t>
            </a:r>
          </a:p>
          <a:p>
            <a:pPr>
              <a:buFont typeface="Wingdings" panose="05000000000000000000" pitchFamily="2" charset="2"/>
              <a:buChar char="§"/>
            </a:pPr>
            <a:r>
              <a:rPr lang="en-US" dirty="0"/>
              <a:t>	</a:t>
            </a:r>
            <a:r>
              <a:rPr lang="en-US" dirty="0" smtClean="0"/>
              <a:t>Genes</a:t>
            </a:r>
          </a:p>
          <a:p>
            <a:pPr>
              <a:buFont typeface="Wingdings" panose="05000000000000000000" pitchFamily="2" charset="2"/>
              <a:buChar char="§"/>
            </a:pPr>
            <a:r>
              <a:rPr lang="en-US" dirty="0"/>
              <a:t>	</a:t>
            </a:r>
            <a:r>
              <a:rPr lang="en-US" dirty="0" smtClean="0"/>
              <a:t>Environmental</a:t>
            </a:r>
          </a:p>
          <a:p>
            <a:pPr marL="0" indent="0">
              <a:buNone/>
            </a:pPr>
            <a:endParaRPr lang="en-US" dirty="0"/>
          </a:p>
          <a:p>
            <a:pPr marL="0" indent="0">
              <a:buNone/>
            </a:pPr>
            <a:r>
              <a:rPr lang="en-US" b="1" dirty="0" smtClean="0"/>
              <a:t>Successful aging</a:t>
            </a:r>
          </a:p>
          <a:p>
            <a:pPr>
              <a:buFont typeface="Wingdings" panose="05000000000000000000" pitchFamily="2" charset="2"/>
              <a:buChar char="§"/>
            </a:pPr>
            <a:r>
              <a:rPr lang="en-US" dirty="0"/>
              <a:t>	</a:t>
            </a:r>
            <a:r>
              <a:rPr lang="en-US" dirty="0" smtClean="0"/>
              <a:t>Low </a:t>
            </a:r>
            <a:r>
              <a:rPr lang="en-US" dirty="0"/>
              <a:t>r</a:t>
            </a:r>
            <a:r>
              <a:rPr lang="en-US" dirty="0" smtClean="0"/>
              <a:t>isk </a:t>
            </a:r>
            <a:r>
              <a:rPr lang="en-US" dirty="0"/>
              <a:t>f</a:t>
            </a:r>
            <a:r>
              <a:rPr lang="en-US" dirty="0" smtClean="0"/>
              <a:t>actors</a:t>
            </a:r>
          </a:p>
          <a:p>
            <a:pPr>
              <a:buFont typeface="Wingdings" panose="05000000000000000000" pitchFamily="2" charset="2"/>
              <a:buChar char="§"/>
            </a:pPr>
            <a:r>
              <a:rPr lang="en-US" dirty="0"/>
              <a:t>	</a:t>
            </a:r>
            <a:r>
              <a:rPr lang="en-US" dirty="0" smtClean="0"/>
              <a:t>Maintenance</a:t>
            </a:r>
          </a:p>
          <a:p>
            <a:pPr>
              <a:buFont typeface="Wingdings" panose="05000000000000000000" pitchFamily="2" charset="2"/>
              <a:buChar char="§"/>
            </a:pPr>
            <a:r>
              <a:rPr lang="en-US" dirty="0"/>
              <a:t>	</a:t>
            </a:r>
            <a:r>
              <a:rPr lang="en-US" dirty="0" smtClean="0"/>
              <a:t>Active engagement</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3643" y="1600200"/>
            <a:ext cx="3163157" cy="4728574"/>
          </a:xfrm>
          <a:prstGeom prst="rect">
            <a:avLst/>
          </a:prstGeom>
        </p:spPr>
      </p:pic>
    </p:spTree>
    <p:extLst>
      <p:ext uri="{BB962C8B-B14F-4D97-AF65-F5344CB8AC3E}">
        <p14:creationId xmlns:p14="http://schemas.microsoft.com/office/powerpoint/2010/main" val="40829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Conclusion</a:t>
            </a:r>
            <a:endParaRPr lang="en-US" b="1" u="sng"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9809" y="1526483"/>
            <a:ext cx="7424382" cy="4952005"/>
          </a:xfrm>
          <a:prstGeom prst="rect">
            <a:avLst/>
          </a:prstGeom>
        </p:spPr>
      </p:pic>
    </p:spTree>
    <p:extLst>
      <p:ext uri="{BB962C8B-B14F-4D97-AF65-F5344CB8AC3E}">
        <p14:creationId xmlns:p14="http://schemas.microsoft.com/office/powerpoint/2010/main" val="37393492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Photo Attribution</a:t>
            </a:r>
            <a:endParaRPr lang="en-US" b="1" u="sng" dirty="0"/>
          </a:p>
        </p:txBody>
      </p:sp>
      <p:graphicFrame>
        <p:nvGraphicFramePr>
          <p:cNvPr id="3" name="Table 2"/>
          <p:cNvGraphicFramePr>
            <a:graphicFrameLocks noGrp="1"/>
          </p:cNvGraphicFramePr>
          <p:nvPr>
            <p:extLst>
              <p:ext uri="{D42A27DB-BD31-4B8C-83A1-F6EECF244321}">
                <p14:modId xmlns:p14="http://schemas.microsoft.com/office/powerpoint/2010/main" val="2562347829"/>
              </p:ext>
            </p:extLst>
          </p:nvPr>
        </p:nvGraphicFramePr>
        <p:xfrm>
          <a:off x="457200" y="1689072"/>
          <a:ext cx="8229600" cy="2462400"/>
        </p:xfrm>
        <a:graphic>
          <a:graphicData uri="http://schemas.openxmlformats.org/drawingml/2006/table">
            <a:tbl>
              <a:tblPr/>
              <a:tblGrid>
                <a:gridCol w="1490363"/>
                <a:gridCol w="6739237"/>
              </a:tblGrid>
              <a:tr h="410400">
                <a:tc>
                  <a:txBody>
                    <a:bodyPr/>
                    <a:lstStyle/>
                    <a:p>
                      <a:pPr algn="l" fontAlgn="b"/>
                      <a:r>
                        <a:rPr lang="en-US" sz="1200" b="0" i="0" u="none" strike="noStrike">
                          <a:solidFill>
                            <a:srgbClr val="000000"/>
                          </a:solidFill>
                          <a:effectLst/>
                          <a:latin typeface="Calibri"/>
                        </a:rPr>
                        <a:t>Slide 4</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a:t>
                      </a:r>
                      <a:r>
                        <a:rPr lang="en-US" sz="1200" b="0" i="0" u="none" strike="noStrike" dirty="0" err="1">
                          <a:solidFill>
                            <a:srgbClr val="000000"/>
                          </a:solidFill>
                          <a:effectLst/>
                          <a:latin typeface="Calibri"/>
                        </a:rPr>
                        <a:t>tenunda</a:t>
                      </a:r>
                      <a:r>
                        <a:rPr lang="en-US" sz="1200" b="0" i="0" u="none" strike="noStrike" dirty="0">
                          <a:solidFill>
                            <a:srgbClr val="000000"/>
                          </a:solidFill>
                          <a:effectLst/>
                          <a:latin typeface="Calibri"/>
                        </a:rPr>
                        <a:t> https://</a:t>
                      </a:r>
                      <a:r>
                        <a:rPr lang="en-US" sz="1200" b="0" i="0" u="none" strike="noStrike" dirty="0" err="1">
                          <a:solidFill>
                            <a:srgbClr val="000000"/>
                          </a:solidFill>
                          <a:effectLst/>
                          <a:latin typeface="Calibri"/>
                        </a:rPr>
                        <a:t>www.flickr.com</a:t>
                      </a:r>
                      <a:r>
                        <a:rPr lang="en-US" sz="1200" b="0" i="0" u="none" strike="noStrike" dirty="0">
                          <a:solidFill>
                            <a:srgbClr val="000000"/>
                          </a:solidFill>
                          <a:effectLst/>
                          <a:latin typeface="Calibri"/>
                        </a:rPr>
                        <a:t>/photos/21107909@N00/377121567/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https</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a:t>
                      </a:r>
                      <a:r>
                        <a:rPr lang="en-US" sz="1200" b="0" i="0" u="none" strike="noStrike" dirty="0" err="1">
                          <a:solidFill>
                            <a:srgbClr val="000000"/>
                          </a:solidFill>
                          <a:effectLst/>
                          <a:latin typeface="Calibri"/>
                        </a:rPr>
                        <a:t>nc</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sa</a:t>
                      </a:r>
                      <a:r>
                        <a:rPr lang="en-US" sz="1200" b="0" i="0" u="none" strike="noStrike" dirty="0">
                          <a:solidFill>
                            <a:srgbClr val="000000"/>
                          </a:solidFill>
                          <a:effectLst/>
                          <a:latin typeface="Calibri"/>
                        </a:rPr>
                        <a:t>/2.0/</a:t>
                      </a:r>
                    </a:p>
                  </a:txBody>
                  <a:tcPr marL="4657" marR="4657" marT="4657" marB="0" anchor="b">
                    <a:lnL>
                      <a:noFill/>
                    </a:lnL>
                    <a:lnR>
                      <a:noFill/>
                    </a:lnR>
                    <a:lnT>
                      <a:noFill/>
                    </a:lnT>
                    <a:lnB>
                      <a:noFill/>
                    </a:lnB>
                  </a:tcPr>
                </a:tc>
              </a:tr>
              <a:tr h="410400">
                <a:tc>
                  <a:txBody>
                    <a:bodyPr/>
                    <a:lstStyle/>
                    <a:p>
                      <a:pPr algn="l" fontAlgn="b"/>
                      <a:r>
                        <a:rPr lang="en-US" sz="1200" b="0" i="0" u="none" strike="noStrike">
                          <a:solidFill>
                            <a:srgbClr val="000000"/>
                          </a:solidFill>
                          <a:effectLst/>
                          <a:latin typeface="Calibri"/>
                        </a:rPr>
                        <a:t>Slide 8</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a:t>
                      </a:r>
                      <a:r>
                        <a:rPr lang="en-US" sz="1200" b="0" i="0" u="none" strike="noStrike" dirty="0" err="1">
                          <a:solidFill>
                            <a:srgbClr val="000000"/>
                          </a:solidFill>
                          <a:effectLst/>
                          <a:latin typeface="Calibri"/>
                        </a:rPr>
                        <a:t>cogdogblog</a:t>
                      </a:r>
                      <a:r>
                        <a:rPr lang="en-US" sz="1200" b="0" i="0" u="none" strike="noStrike" dirty="0">
                          <a:solidFill>
                            <a:srgbClr val="000000"/>
                          </a:solidFill>
                          <a:effectLst/>
                          <a:latin typeface="Calibri"/>
                        </a:rPr>
                        <a:t> https://</a:t>
                      </a:r>
                      <a:r>
                        <a:rPr lang="en-US" sz="1200" b="0" i="0" u="none" strike="noStrike" dirty="0" err="1">
                          <a:solidFill>
                            <a:srgbClr val="000000"/>
                          </a:solidFill>
                          <a:effectLst/>
                          <a:latin typeface="Calibri"/>
                        </a:rPr>
                        <a:t>www.flickr.com</a:t>
                      </a:r>
                      <a:r>
                        <a:rPr lang="en-US" sz="1200" b="0" i="0" u="none" strike="noStrike" dirty="0">
                          <a:solidFill>
                            <a:srgbClr val="000000"/>
                          </a:solidFill>
                          <a:effectLst/>
                          <a:latin typeface="Calibri"/>
                        </a:rPr>
                        <a:t>/photos/37996646802@N01/8173917159/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https</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a:t>
                      </a:r>
                      <a:r>
                        <a:rPr lang="en-US" sz="1200" b="0" i="0" u="none" strike="noStrike" dirty="0" err="1">
                          <a:solidFill>
                            <a:srgbClr val="000000"/>
                          </a:solidFill>
                          <a:effectLst/>
                          <a:latin typeface="Calibri"/>
                        </a:rPr>
                        <a:t>sa</a:t>
                      </a:r>
                      <a:r>
                        <a:rPr lang="en-US" sz="1200" b="0" i="0" u="none" strike="noStrike" dirty="0">
                          <a:solidFill>
                            <a:srgbClr val="000000"/>
                          </a:solidFill>
                          <a:effectLst/>
                          <a:latin typeface="Calibri"/>
                        </a:rPr>
                        <a:t>/2.0/</a:t>
                      </a:r>
                    </a:p>
                  </a:txBody>
                  <a:tcPr marL="4657" marR="4657" marT="4657" marB="0" anchor="b">
                    <a:lnL>
                      <a:noFill/>
                    </a:lnL>
                    <a:lnR>
                      <a:noFill/>
                    </a:lnR>
                    <a:lnT>
                      <a:noFill/>
                    </a:lnT>
                    <a:lnB>
                      <a:noFill/>
                    </a:lnB>
                  </a:tcPr>
                </a:tc>
              </a:tr>
              <a:tr h="410400">
                <a:tc>
                  <a:txBody>
                    <a:bodyPr/>
                    <a:lstStyle/>
                    <a:p>
                      <a:pPr algn="l" fontAlgn="b"/>
                      <a:r>
                        <a:rPr lang="en-US" sz="1200" b="0" i="0" u="none" strike="noStrike">
                          <a:solidFill>
                            <a:srgbClr val="000000"/>
                          </a:solidFill>
                          <a:effectLst/>
                          <a:latin typeface="Calibri"/>
                        </a:rPr>
                        <a:t>Slide 10</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a:t>
                      </a:r>
                      <a:r>
                        <a:rPr lang="en-US" sz="1200" b="0" i="0" u="none" strike="noStrike" dirty="0" err="1">
                          <a:solidFill>
                            <a:srgbClr val="000000"/>
                          </a:solidFill>
                          <a:effectLst/>
                          <a:latin typeface="Calibri"/>
                        </a:rPr>
                        <a:t>what_marty_sees</a:t>
                      </a:r>
                      <a:r>
                        <a:rPr lang="en-US" sz="1200" b="0" i="0" u="none" strike="noStrike" dirty="0">
                          <a:solidFill>
                            <a:srgbClr val="000000"/>
                          </a:solidFill>
                          <a:effectLst/>
                          <a:latin typeface="Calibri"/>
                        </a:rPr>
                        <a:t> https://</a:t>
                      </a:r>
                      <a:r>
                        <a:rPr lang="en-US" sz="1200" b="0" i="0" u="none" strike="noStrike" dirty="0" err="1">
                          <a:solidFill>
                            <a:srgbClr val="000000"/>
                          </a:solidFill>
                          <a:effectLst/>
                          <a:latin typeface="Calibri"/>
                        </a:rPr>
                        <a:t>www.flickr.com</a:t>
                      </a:r>
                      <a:r>
                        <a:rPr lang="en-US" sz="1200" b="0" i="0" u="none" strike="noStrike" dirty="0">
                          <a:solidFill>
                            <a:srgbClr val="000000"/>
                          </a:solidFill>
                          <a:effectLst/>
                          <a:latin typeface="Calibri"/>
                        </a:rPr>
                        <a:t>/photos/14996968@N08/4812486511/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https</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a:t>
                      </a:r>
                      <a:r>
                        <a:rPr lang="en-US" sz="1200" b="0" i="0" u="none" strike="noStrike" dirty="0" err="1">
                          <a:solidFill>
                            <a:srgbClr val="000000"/>
                          </a:solidFill>
                          <a:effectLst/>
                          <a:latin typeface="Calibri"/>
                        </a:rPr>
                        <a:t>nc</a:t>
                      </a:r>
                      <a:r>
                        <a:rPr lang="en-US" sz="1200" b="0" i="0" u="none" strike="noStrike" dirty="0">
                          <a:solidFill>
                            <a:srgbClr val="000000"/>
                          </a:solidFill>
                          <a:effectLst/>
                          <a:latin typeface="Calibri"/>
                        </a:rPr>
                        <a:t>/2.0/</a:t>
                      </a:r>
                    </a:p>
                  </a:txBody>
                  <a:tcPr marL="4657" marR="4657" marT="4657" marB="0" anchor="b">
                    <a:lnL>
                      <a:noFill/>
                    </a:lnL>
                    <a:lnR>
                      <a:noFill/>
                    </a:lnR>
                    <a:lnT>
                      <a:noFill/>
                    </a:lnT>
                    <a:lnB>
                      <a:noFill/>
                    </a:lnB>
                  </a:tcPr>
                </a:tc>
              </a:tr>
              <a:tr h="410400">
                <a:tc>
                  <a:txBody>
                    <a:bodyPr/>
                    <a:lstStyle/>
                    <a:p>
                      <a:pPr algn="l" fontAlgn="b"/>
                      <a:r>
                        <a:rPr lang="en-US" sz="1200" b="0" i="0" u="none" strike="noStrike">
                          <a:solidFill>
                            <a:srgbClr val="000000"/>
                          </a:solidFill>
                          <a:effectLst/>
                          <a:latin typeface="Calibri"/>
                        </a:rPr>
                        <a:t>Slide 12</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Lau =D https://</a:t>
                      </a:r>
                      <a:r>
                        <a:rPr lang="en-US" sz="1200" b="0" i="0" u="none" strike="noStrike" dirty="0" err="1">
                          <a:solidFill>
                            <a:srgbClr val="000000"/>
                          </a:solidFill>
                          <a:effectLst/>
                          <a:latin typeface="Calibri"/>
                        </a:rPr>
                        <a:t>www.flickr.com</a:t>
                      </a:r>
                      <a:r>
                        <a:rPr lang="en-US" sz="1200" b="0" i="0" u="none" strike="noStrike" dirty="0">
                          <a:solidFill>
                            <a:srgbClr val="000000"/>
                          </a:solidFill>
                          <a:effectLst/>
                          <a:latin typeface="Calibri"/>
                        </a:rPr>
                        <a:t>/photos/25557266@N08/5554633106/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https</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a:t>
                      </a:r>
                      <a:r>
                        <a:rPr lang="en-US" sz="1200" b="0" i="0" u="none" strike="noStrike" dirty="0" err="1">
                          <a:solidFill>
                            <a:srgbClr val="000000"/>
                          </a:solidFill>
                          <a:effectLst/>
                          <a:latin typeface="Calibri"/>
                        </a:rPr>
                        <a:t>nd</a:t>
                      </a:r>
                      <a:r>
                        <a:rPr lang="en-US" sz="1200" b="0" i="0" u="none" strike="noStrike" dirty="0">
                          <a:solidFill>
                            <a:srgbClr val="000000"/>
                          </a:solidFill>
                          <a:effectLst/>
                          <a:latin typeface="Calibri"/>
                        </a:rPr>
                        <a:t>/2.0/</a:t>
                      </a:r>
                    </a:p>
                  </a:txBody>
                  <a:tcPr marL="4657" marR="4657" marT="4657" marB="0" anchor="b">
                    <a:lnL>
                      <a:noFill/>
                    </a:lnL>
                    <a:lnR>
                      <a:noFill/>
                    </a:lnR>
                    <a:lnT>
                      <a:noFill/>
                    </a:lnT>
                    <a:lnB>
                      <a:noFill/>
                    </a:lnB>
                  </a:tcPr>
                </a:tc>
              </a:tr>
              <a:tr h="410400">
                <a:tc>
                  <a:txBody>
                    <a:bodyPr/>
                    <a:lstStyle/>
                    <a:p>
                      <a:pPr algn="l" fontAlgn="b"/>
                      <a:r>
                        <a:rPr lang="en-US" sz="1200" b="0" i="0" u="none" strike="noStrike">
                          <a:solidFill>
                            <a:srgbClr val="000000"/>
                          </a:solidFill>
                          <a:effectLst/>
                          <a:latin typeface="Calibri"/>
                        </a:rPr>
                        <a:t>Slide 14</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a:t>
                      </a:r>
                      <a:r>
                        <a:rPr lang="en-US" sz="1200" b="0" i="0" u="none" strike="noStrike" dirty="0" err="1">
                          <a:solidFill>
                            <a:srgbClr val="000000"/>
                          </a:solidFill>
                          <a:effectLst/>
                          <a:latin typeface="Calibri"/>
                        </a:rPr>
                        <a:t>thaths</a:t>
                      </a:r>
                      <a:r>
                        <a:rPr lang="en-US" sz="1200" b="0" i="0" u="none" strike="noStrike" dirty="0">
                          <a:solidFill>
                            <a:srgbClr val="000000"/>
                          </a:solidFill>
                          <a:effectLst/>
                          <a:latin typeface="Calibri"/>
                        </a:rPr>
                        <a:t> https://</a:t>
                      </a:r>
                      <a:r>
                        <a:rPr lang="en-US" sz="1200" b="0" i="0" u="none" strike="noStrike" dirty="0" err="1">
                          <a:solidFill>
                            <a:srgbClr val="000000"/>
                          </a:solidFill>
                          <a:effectLst/>
                          <a:latin typeface="Calibri"/>
                        </a:rPr>
                        <a:t>www.flickr.com</a:t>
                      </a:r>
                      <a:r>
                        <a:rPr lang="en-US" sz="1200" b="0" i="0" u="none" strike="noStrike" dirty="0">
                          <a:solidFill>
                            <a:srgbClr val="000000"/>
                          </a:solidFill>
                          <a:effectLst/>
                          <a:latin typeface="Calibri"/>
                        </a:rPr>
                        <a:t>/photos/34816987@N00/3805097154/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https</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a:t>
                      </a:r>
                      <a:r>
                        <a:rPr lang="en-US" sz="1200" b="0" i="0" u="none" strike="noStrike" dirty="0" err="1">
                          <a:solidFill>
                            <a:srgbClr val="000000"/>
                          </a:solidFill>
                          <a:effectLst/>
                          <a:latin typeface="Calibri"/>
                        </a:rPr>
                        <a:t>nc</a:t>
                      </a:r>
                      <a:r>
                        <a:rPr lang="en-US" sz="1200" b="0" i="0" u="none" strike="noStrike" dirty="0">
                          <a:solidFill>
                            <a:srgbClr val="000000"/>
                          </a:solidFill>
                          <a:effectLst/>
                          <a:latin typeface="Calibri"/>
                        </a:rPr>
                        <a:t>/2.0/</a:t>
                      </a:r>
                    </a:p>
                  </a:txBody>
                  <a:tcPr marL="4657" marR="4657" marT="4657" marB="0" anchor="b">
                    <a:lnL>
                      <a:noFill/>
                    </a:lnL>
                    <a:lnR>
                      <a:noFill/>
                    </a:lnR>
                    <a:lnT>
                      <a:noFill/>
                    </a:lnT>
                    <a:lnB>
                      <a:noFill/>
                    </a:lnB>
                  </a:tcPr>
                </a:tc>
              </a:tr>
              <a:tr h="410400">
                <a:tc>
                  <a:txBody>
                    <a:bodyPr/>
                    <a:lstStyle/>
                    <a:p>
                      <a:pPr algn="l" fontAlgn="b"/>
                      <a:r>
                        <a:rPr lang="en-US" sz="1200" b="0" i="0" u="none" strike="noStrike">
                          <a:solidFill>
                            <a:srgbClr val="000000"/>
                          </a:solidFill>
                          <a:effectLst/>
                          <a:latin typeface="Calibri"/>
                        </a:rPr>
                        <a:t>Slide 15 </a:t>
                      </a:r>
                    </a:p>
                  </a:txBody>
                  <a:tcPr marL="4657" marR="4657" marT="4657" marB="0" anchor="b">
                    <a:lnL>
                      <a:noFill/>
                    </a:lnL>
                    <a:lnR>
                      <a:noFill/>
                    </a:lnR>
                    <a:lnT>
                      <a:noFill/>
                    </a:lnT>
                    <a:lnB>
                      <a:noFill/>
                    </a:lnB>
                  </a:tcPr>
                </a:tc>
                <a:tc>
                  <a:txBody>
                    <a:bodyPr/>
                    <a:lstStyle/>
                    <a:p>
                      <a:pPr algn="l" fontAlgn="b"/>
                      <a:r>
                        <a:rPr lang="en-US" sz="1200" b="0" i="0" u="none" strike="noStrike" dirty="0">
                          <a:solidFill>
                            <a:srgbClr val="000000"/>
                          </a:solidFill>
                          <a:effectLst/>
                          <a:latin typeface="Calibri"/>
                        </a:rPr>
                        <a:t>Photo Credit: Lawrence OP https://</a:t>
                      </a:r>
                      <a:r>
                        <a:rPr lang="en-US" sz="1200" b="0" i="0" u="none" strike="noStrike" dirty="0" err="1">
                          <a:solidFill>
                            <a:srgbClr val="000000"/>
                          </a:solidFill>
                          <a:effectLst/>
                          <a:latin typeface="Calibri"/>
                        </a:rPr>
                        <a:t>www.flickr.com</a:t>
                      </a:r>
                      <a:r>
                        <a:rPr lang="en-US" sz="1200" b="0" i="0" u="none" strike="noStrike" dirty="0">
                          <a:solidFill>
                            <a:srgbClr val="000000"/>
                          </a:solidFill>
                          <a:effectLst/>
                          <a:latin typeface="Calibri"/>
                        </a:rPr>
                        <a:t>/photos/35409814@N00/2845631546/ </a:t>
                      </a:r>
                      <a:endParaRPr lang="en-US" sz="1200" b="0" i="0" u="none" strike="noStrike" dirty="0" smtClean="0">
                        <a:solidFill>
                          <a:srgbClr val="000000"/>
                        </a:solidFill>
                        <a:effectLst/>
                        <a:latin typeface="Calibri"/>
                      </a:endParaRPr>
                    </a:p>
                    <a:p>
                      <a:pPr algn="l" fontAlgn="b"/>
                      <a:r>
                        <a:rPr lang="en-US" sz="1200" b="0" i="0" u="none" strike="noStrike" dirty="0" smtClean="0">
                          <a:solidFill>
                            <a:srgbClr val="000000"/>
                          </a:solidFill>
                          <a:effectLst/>
                          <a:latin typeface="Calibri"/>
                        </a:rPr>
                        <a:t>https</a:t>
                      </a:r>
                      <a:r>
                        <a:rPr lang="en-US" sz="1200" b="0" i="0" u="none" strike="noStrike" dirty="0">
                          <a:solidFill>
                            <a:srgbClr val="000000"/>
                          </a:solidFill>
                          <a:effectLst/>
                          <a:latin typeface="Calibri"/>
                        </a:rPr>
                        <a:t>://</a:t>
                      </a:r>
                      <a:r>
                        <a:rPr lang="en-US" sz="1200" b="0" i="0" u="none" strike="noStrike" dirty="0" err="1">
                          <a:solidFill>
                            <a:srgbClr val="000000"/>
                          </a:solidFill>
                          <a:effectLst/>
                          <a:latin typeface="Calibri"/>
                        </a:rPr>
                        <a:t>creativecommons.org</a:t>
                      </a:r>
                      <a:r>
                        <a:rPr lang="en-US" sz="1200" b="0" i="0" u="none" strike="noStrike" dirty="0">
                          <a:solidFill>
                            <a:srgbClr val="000000"/>
                          </a:solidFill>
                          <a:effectLst/>
                          <a:latin typeface="Calibri"/>
                        </a:rPr>
                        <a:t>/licenses/by-</a:t>
                      </a:r>
                      <a:r>
                        <a:rPr lang="en-US" sz="1200" b="0" i="0" u="none" strike="noStrike" dirty="0" err="1">
                          <a:solidFill>
                            <a:srgbClr val="000000"/>
                          </a:solidFill>
                          <a:effectLst/>
                          <a:latin typeface="Calibri"/>
                        </a:rPr>
                        <a:t>nc</a:t>
                      </a:r>
                      <a:r>
                        <a:rPr lang="en-US" sz="1200" b="0" i="0" u="none" strike="noStrike" dirty="0">
                          <a:solidFill>
                            <a:srgbClr val="000000"/>
                          </a:solidFill>
                          <a:effectLst/>
                          <a:latin typeface="Calibri"/>
                        </a:rPr>
                        <a:t>/2.0/</a:t>
                      </a:r>
                    </a:p>
                  </a:txBody>
                  <a:tcPr marL="4657" marR="4657" marT="4657" marB="0" anchor="b">
                    <a:lnL>
                      <a:noFill/>
                    </a:lnL>
                    <a:lnR>
                      <a:noFill/>
                    </a:lnR>
                    <a:lnT>
                      <a:noFill/>
                    </a:lnT>
                    <a:lnB>
                      <a:noFill/>
                    </a:lnB>
                  </a:tcPr>
                </a:tc>
              </a:tr>
            </a:tbl>
          </a:graphicData>
        </a:graphic>
      </p:graphicFrame>
    </p:spTree>
    <p:extLst>
      <p:ext uri="{BB962C8B-B14F-4D97-AF65-F5344CB8AC3E}">
        <p14:creationId xmlns:p14="http://schemas.microsoft.com/office/powerpoint/2010/main" val="26035167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lstStyle/>
          <a:p>
            <a:r>
              <a:rPr lang="en-US" b="1" dirty="0" smtClean="0"/>
              <a:t>Introduction</a:t>
            </a:r>
          </a:p>
          <a:p>
            <a:r>
              <a:rPr lang="en-US" dirty="0" smtClean="0"/>
              <a:t>Cognitive Aging</a:t>
            </a:r>
          </a:p>
          <a:p>
            <a:r>
              <a:rPr lang="en-US" dirty="0" smtClean="0"/>
              <a:t>Personality and Self-related Processes</a:t>
            </a:r>
          </a:p>
          <a:p>
            <a:r>
              <a:rPr lang="en-US" dirty="0" smtClean="0"/>
              <a:t>Relationships</a:t>
            </a:r>
          </a:p>
          <a:p>
            <a:r>
              <a:rPr lang="en-US" dirty="0" smtClean="0"/>
              <a:t>Emotions and Well-being</a:t>
            </a:r>
          </a:p>
          <a:p>
            <a:r>
              <a:rPr lang="en-US" dirty="0" smtClean="0"/>
              <a:t>Longevity </a:t>
            </a:r>
            <a:endParaRPr lang="en-US" dirty="0"/>
          </a:p>
        </p:txBody>
      </p:sp>
    </p:spTree>
    <p:extLst>
      <p:ext uri="{BB962C8B-B14F-4D97-AF65-F5344CB8AC3E}">
        <p14:creationId xmlns:p14="http://schemas.microsoft.com/office/powerpoint/2010/main" val="24094303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Introduction</a:t>
            </a:r>
            <a:endParaRPr lang="en-US" b="1" u="sng" dirty="0"/>
          </a:p>
        </p:txBody>
      </p:sp>
      <p:sp>
        <p:nvSpPr>
          <p:cNvPr id="4" name="Content Placeholder 3"/>
          <p:cNvSpPr>
            <a:spLocks noGrp="1"/>
          </p:cNvSpPr>
          <p:nvPr>
            <p:ph sz="half" idx="1"/>
          </p:nvPr>
        </p:nvSpPr>
        <p:spPr>
          <a:xfrm>
            <a:off x="457199" y="2086320"/>
            <a:ext cx="4689018" cy="3891404"/>
          </a:xfrm>
        </p:spPr>
        <p:txBody>
          <a:bodyPr/>
          <a:lstStyle/>
          <a:p>
            <a:pPr marL="0" indent="0">
              <a:buNone/>
            </a:pPr>
            <a:r>
              <a:rPr lang="en-US" b="1" dirty="0" smtClean="0"/>
              <a:t>The growing importance of understanding aging</a:t>
            </a:r>
          </a:p>
          <a:p>
            <a:pPr marL="0" indent="0">
              <a:buNone/>
            </a:pPr>
            <a:endParaRPr lang="en-US" dirty="0"/>
          </a:p>
          <a:p>
            <a:pPr marL="0" indent="0">
              <a:buNone/>
            </a:pPr>
            <a:r>
              <a:rPr lang="en-US" b="1" dirty="0" smtClean="0">
                <a:solidFill>
                  <a:srgbClr val="00B0F0"/>
                </a:solidFill>
              </a:rPr>
              <a:t>What would </a:t>
            </a:r>
            <a:r>
              <a:rPr lang="en-US" b="1" i="1" u="sng" dirty="0" smtClean="0">
                <a:solidFill>
                  <a:srgbClr val="00B0F0"/>
                </a:solidFill>
              </a:rPr>
              <a:t>you</a:t>
            </a:r>
            <a:r>
              <a:rPr lang="en-US" b="1" i="1" dirty="0" smtClean="0">
                <a:solidFill>
                  <a:srgbClr val="00B0F0"/>
                </a:solidFill>
              </a:rPr>
              <a:t> </a:t>
            </a:r>
            <a:r>
              <a:rPr lang="en-US" b="1" dirty="0" smtClean="0">
                <a:solidFill>
                  <a:srgbClr val="00B0F0"/>
                </a:solidFill>
              </a:rPr>
              <a:t>need to be happy at age 80?</a:t>
            </a:r>
          </a:p>
          <a:p>
            <a:pPr marL="0" indent="0">
              <a:buNone/>
            </a:pPr>
            <a:endParaRPr lang="en-US" dirty="0">
              <a:solidFill>
                <a:srgbClr val="0000FF"/>
              </a:solidFill>
            </a:endParaRPr>
          </a:p>
          <a:p>
            <a:pPr marL="0" indent="0">
              <a:buNone/>
            </a:pPr>
            <a:r>
              <a:rPr lang="en-US" b="1" dirty="0" smtClean="0">
                <a:solidFill>
                  <a:srgbClr val="00B0F0"/>
                </a:solidFill>
              </a:rPr>
              <a:t>How will you </a:t>
            </a:r>
            <a:r>
              <a:rPr lang="en-US" b="1" i="1" u="sng" dirty="0" smtClean="0">
                <a:solidFill>
                  <a:srgbClr val="00B0F0"/>
                </a:solidFill>
              </a:rPr>
              <a:t>get</a:t>
            </a:r>
            <a:r>
              <a:rPr lang="en-US" b="1" dirty="0" smtClean="0">
                <a:solidFill>
                  <a:srgbClr val="00B0F0"/>
                </a:solidFill>
              </a:rPr>
              <a:t> what you need?</a:t>
            </a:r>
            <a:endParaRPr lang="en-US" b="1" dirty="0">
              <a:solidFill>
                <a:srgbClr val="00B0F0"/>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6217" y="1600200"/>
            <a:ext cx="3540583" cy="4737227"/>
          </a:xfrm>
          <a:prstGeom prst="rect">
            <a:avLst/>
          </a:prstGeom>
        </p:spPr>
      </p:pic>
    </p:spTree>
    <p:extLst>
      <p:ext uri="{BB962C8B-B14F-4D97-AF65-F5344CB8AC3E}">
        <p14:creationId xmlns:p14="http://schemas.microsoft.com/office/powerpoint/2010/main" val="3542463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Perspectives on Aging</a:t>
            </a:r>
            <a:endParaRPr lang="en-US" b="1" u="sng" dirty="0"/>
          </a:p>
        </p:txBody>
      </p:sp>
      <p:sp>
        <p:nvSpPr>
          <p:cNvPr id="3" name="Content Placeholder 2"/>
          <p:cNvSpPr>
            <a:spLocks noGrp="1"/>
          </p:cNvSpPr>
          <p:nvPr>
            <p:ph sz="half" idx="1"/>
          </p:nvPr>
        </p:nvSpPr>
        <p:spPr/>
        <p:txBody>
          <a:bodyPr>
            <a:normAutofit lnSpcReduction="10000"/>
          </a:bodyPr>
          <a:lstStyle/>
          <a:p>
            <a:pPr marL="0" indent="0">
              <a:buNone/>
            </a:pPr>
            <a:r>
              <a:rPr lang="en-US" sz="3200" b="1" dirty="0" smtClean="0"/>
              <a:t>Heterogeneity </a:t>
            </a:r>
          </a:p>
          <a:p>
            <a:pPr marL="0" indent="0">
              <a:buNone/>
            </a:pPr>
            <a:endParaRPr lang="en-US" dirty="0"/>
          </a:p>
          <a:p>
            <a:pPr marL="0" indent="0">
              <a:buNone/>
            </a:pPr>
            <a:r>
              <a:rPr lang="en-US" sz="3200" b="1" dirty="0" smtClean="0"/>
              <a:t>Life course </a:t>
            </a:r>
            <a:r>
              <a:rPr lang="en-US" sz="3200" b="1" dirty="0"/>
              <a:t>t</a:t>
            </a:r>
            <a:r>
              <a:rPr lang="en-US" sz="3200" b="1" dirty="0" smtClean="0"/>
              <a:t>heories</a:t>
            </a:r>
          </a:p>
          <a:p>
            <a:pPr>
              <a:buFont typeface="Wingdings" panose="05000000000000000000" pitchFamily="2" charset="2"/>
              <a:buChar char="§"/>
            </a:pPr>
            <a:r>
              <a:rPr lang="en-US" dirty="0"/>
              <a:t>	</a:t>
            </a:r>
            <a:r>
              <a:rPr lang="en-US" sz="2400" dirty="0" smtClean="0"/>
              <a:t>Social expectations</a:t>
            </a:r>
          </a:p>
          <a:p>
            <a:pPr>
              <a:buFont typeface="Wingdings" panose="05000000000000000000" pitchFamily="2" charset="2"/>
              <a:buChar char="§"/>
            </a:pPr>
            <a:r>
              <a:rPr lang="en-US" sz="2400" dirty="0"/>
              <a:t>	</a:t>
            </a:r>
            <a:r>
              <a:rPr lang="en-US" sz="2400" dirty="0" smtClean="0"/>
              <a:t>Normative timing</a:t>
            </a:r>
          </a:p>
          <a:p>
            <a:pPr marL="0" indent="0">
              <a:buNone/>
            </a:pPr>
            <a:endParaRPr lang="en-US" dirty="0"/>
          </a:p>
          <a:p>
            <a:pPr marL="0" indent="0">
              <a:buNone/>
            </a:pPr>
            <a:r>
              <a:rPr lang="en-US" sz="3200" b="1" dirty="0" smtClean="0"/>
              <a:t>Life </a:t>
            </a:r>
            <a:r>
              <a:rPr lang="en-US" sz="3200" b="1" dirty="0"/>
              <a:t>s</a:t>
            </a:r>
            <a:r>
              <a:rPr lang="en-US" sz="3200" b="1" dirty="0" smtClean="0"/>
              <a:t>pan </a:t>
            </a:r>
            <a:r>
              <a:rPr lang="en-US" sz="3200" b="1" dirty="0"/>
              <a:t>t</a:t>
            </a:r>
            <a:r>
              <a:rPr lang="en-US" sz="3200" b="1" dirty="0" smtClean="0"/>
              <a:t>heories</a:t>
            </a:r>
          </a:p>
          <a:p>
            <a:pPr>
              <a:buFont typeface="Wingdings" panose="05000000000000000000" pitchFamily="2" charset="2"/>
              <a:buChar char="§"/>
            </a:pPr>
            <a:r>
              <a:rPr lang="en-US" dirty="0"/>
              <a:t>	</a:t>
            </a:r>
            <a:r>
              <a:rPr lang="en-US" sz="2400" dirty="0" smtClean="0"/>
              <a:t>Individual differences</a:t>
            </a:r>
          </a:p>
          <a:p>
            <a:pPr>
              <a:buFont typeface="Wingdings" panose="05000000000000000000" pitchFamily="2" charset="2"/>
              <a:buChar char="§"/>
            </a:pPr>
            <a:r>
              <a:rPr lang="en-US" sz="2400" dirty="0"/>
              <a:t>	</a:t>
            </a:r>
            <a:r>
              <a:rPr lang="en-US" sz="2400" dirty="0" smtClean="0"/>
              <a:t>Change</a:t>
            </a:r>
            <a:endParaRPr lang="en-US" sz="2400"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17778"/>
          <a:stretch/>
        </p:blipFill>
        <p:spPr>
          <a:xfrm>
            <a:off x="4572000" y="1600200"/>
            <a:ext cx="4191000" cy="4594578"/>
          </a:xfrm>
          <a:prstGeom prst="rect">
            <a:avLst/>
          </a:prstGeom>
        </p:spPr>
      </p:pic>
    </p:spTree>
    <p:extLst>
      <p:ext uri="{BB962C8B-B14F-4D97-AF65-F5344CB8AC3E}">
        <p14:creationId xmlns:p14="http://schemas.microsoft.com/office/powerpoint/2010/main" val="3451935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lstStyle/>
          <a:p>
            <a:r>
              <a:rPr lang="en-US" dirty="0" smtClean="0">
                <a:solidFill>
                  <a:schemeClr val="bg1">
                    <a:lumMod val="75000"/>
                  </a:schemeClr>
                </a:solidFill>
              </a:rPr>
              <a:t>Introduction</a:t>
            </a:r>
          </a:p>
          <a:p>
            <a:r>
              <a:rPr lang="en-US" b="1" dirty="0" smtClean="0"/>
              <a:t>Cognitive Aging</a:t>
            </a:r>
          </a:p>
          <a:p>
            <a:r>
              <a:rPr lang="en-US" dirty="0" smtClean="0">
                <a:solidFill>
                  <a:schemeClr val="bg1">
                    <a:lumMod val="75000"/>
                  </a:schemeClr>
                </a:solidFill>
              </a:rPr>
              <a:t>Personality and Self-related Processes</a:t>
            </a:r>
          </a:p>
          <a:p>
            <a:r>
              <a:rPr lang="en-US" dirty="0" smtClean="0">
                <a:solidFill>
                  <a:schemeClr val="bg1">
                    <a:lumMod val="75000"/>
                  </a:schemeClr>
                </a:solidFill>
              </a:rPr>
              <a:t>Relationships</a:t>
            </a:r>
          </a:p>
          <a:p>
            <a:r>
              <a:rPr lang="en-US" dirty="0" smtClean="0">
                <a:solidFill>
                  <a:schemeClr val="bg1">
                    <a:lumMod val="75000"/>
                  </a:schemeClr>
                </a:solidFill>
              </a:rPr>
              <a:t>Emotions and Well-being</a:t>
            </a:r>
          </a:p>
          <a:p>
            <a:r>
              <a:rPr lang="en-US" dirty="0" smtClean="0">
                <a:solidFill>
                  <a:schemeClr val="bg1">
                    <a:lumMod val="75000"/>
                  </a:schemeClr>
                </a:solidFill>
              </a:rPr>
              <a:t>Longevity </a:t>
            </a:r>
            <a:endParaRPr lang="en-US" dirty="0">
              <a:solidFill>
                <a:schemeClr val="bg1">
                  <a:lumMod val="75000"/>
                </a:schemeClr>
              </a:solidFill>
            </a:endParaRPr>
          </a:p>
        </p:txBody>
      </p:sp>
    </p:spTree>
    <p:extLst>
      <p:ext uri="{BB962C8B-B14F-4D97-AF65-F5344CB8AC3E}">
        <p14:creationId xmlns:p14="http://schemas.microsoft.com/office/powerpoint/2010/main" val="39928129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Cognitive Aging</a:t>
            </a:r>
            <a:endParaRPr lang="en-US" b="1" u="sng" dirty="0"/>
          </a:p>
        </p:txBody>
      </p:sp>
      <p:sp>
        <p:nvSpPr>
          <p:cNvPr id="4" name="Content Placeholder 3"/>
          <p:cNvSpPr>
            <a:spLocks noGrp="1"/>
          </p:cNvSpPr>
          <p:nvPr>
            <p:ph sz="half" idx="2"/>
          </p:nvPr>
        </p:nvSpPr>
        <p:spPr>
          <a:xfrm>
            <a:off x="457200" y="1630596"/>
            <a:ext cx="4040188" cy="3951288"/>
          </a:xfrm>
          <a:solidFill>
            <a:schemeClr val="accent1">
              <a:lumMod val="20000"/>
              <a:lumOff val="80000"/>
            </a:schemeClr>
          </a:solidFill>
        </p:spPr>
        <p:txBody>
          <a:bodyPr>
            <a:normAutofit/>
          </a:bodyPr>
          <a:lstStyle/>
          <a:p>
            <a:pPr marL="0" indent="0">
              <a:buNone/>
            </a:pPr>
            <a:r>
              <a:rPr lang="en-US" sz="3200" b="1" dirty="0" smtClean="0"/>
              <a:t>Decreases</a:t>
            </a:r>
            <a:endParaRPr lang="en-US" dirty="0" smtClean="0"/>
          </a:p>
          <a:p>
            <a:pPr>
              <a:buFont typeface="Wingdings" panose="05000000000000000000" pitchFamily="2" charset="2"/>
              <a:buChar char="§"/>
            </a:pPr>
            <a:r>
              <a:rPr lang="en-US" dirty="0" smtClean="0"/>
              <a:t>Fluid Intelligence</a:t>
            </a:r>
          </a:p>
          <a:p>
            <a:pPr>
              <a:buFont typeface="Wingdings" panose="05000000000000000000" pitchFamily="2" charset="2"/>
              <a:buChar char="§"/>
            </a:pPr>
            <a:r>
              <a:rPr lang="en-US" dirty="0" smtClean="0"/>
              <a:t>Recall of Information</a:t>
            </a:r>
          </a:p>
          <a:p>
            <a:pPr>
              <a:buFont typeface="Wingdings" panose="05000000000000000000" pitchFamily="2" charset="2"/>
              <a:buChar char="§"/>
            </a:pPr>
            <a:r>
              <a:rPr lang="en-US" dirty="0" smtClean="0"/>
              <a:t>Working Memory</a:t>
            </a:r>
          </a:p>
          <a:p>
            <a:pPr>
              <a:buFont typeface="Wingdings" panose="05000000000000000000" pitchFamily="2" charset="2"/>
              <a:buChar char="§"/>
            </a:pPr>
            <a:r>
              <a:rPr lang="en-US" dirty="0" smtClean="0"/>
              <a:t>Processing Speed</a:t>
            </a:r>
          </a:p>
          <a:p>
            <a:pPr>
              <a:buFont typeface="Wingdings" panose="05000000000000000000" pitchFamily="2" charset="2"/>
              <a:buChar char="§"/>
            </a:pPr>
            <a:r>
              <a:rPr lang="en-US" dirty="0" smtClean="0"/>
              <a:t>Inhibitory Functioning</a:t>
            </a:r>
          </a:p>
          <a:p>
            <a:pPr>
              <a:buFont typeface="Wingdings" panose="05000000000000000000" pitchFamily="2" charset="2"/>
              <a:buChar char="§"/>
            </a:pPr>
            <a:r>
              <a:rPr lang="en-US" dirty="0" smtClean="0"/>
              <a:t>Vision</a:t>
            </a:r>
          </a:p>
          <a:p>
            <a:pPr>
              <a:buFont typeface="Wingdings" panose="05000000000000000000" pitchFamily="2" charset="2"/>
              <a:buChar char="§"/>
            </a:pPr>
            <a:r>
              <a:rPr lang="en-US" dirty="0" smtClean="0"/>
              <a:t>Hearing</a:t>
            </a:r>
            <a:endParaRPr lang="en-US" dirty="0"/>
          </a:p>
        </p:txBody>
      </p:sp>
      <p:sp>
        <p:nvSpPr>
          <p:cNvPr id="8" name="Content Placeholder 7"/>
          <p:cNvSpPr>
            <a:spLocks noGrp="1"/>
          </p:cNvSpPr>
          <p:nvPr>
            <p:ph sz="quarter" idx="4"/>
          </p:nvPr>
        </p:nvSpPr>
        <p:spPr>
          <a:xfrm>
            <a:off x="4478769" y="1630596"/>
            <a:ext cx="4041775" cy="3951288"/>
          </a:xfrm>
          <a:solidFill>
            <a:schemeClr val="bg1">
              <a:lumMod val="95000"/>
            </a:schemeClr>
          </a:solidFill>
        </p:spPr>
        <p:txBody>
          <a:bodyPr/>
          <a:lstStyle/>
          <a:p>
            <a:pPr marL="0" indent="0">
              <a:buNone/>
            </a:pPr>
            <a:r>
              <a:rPr lang="en-US" sz="3200" b="1" dirty="0" smtClean="0"/>
              <a:t>Increases</a:t>
            </a:r>
          </a:p>
          <a:p>
            <a:pPr>
              <a:buFont typeface="Wingdings" panose="05000000000000000000" pitchFamily="2" charset="2"/>
              <a:buChar char="§"/>
            </a:pPr>
            <a:r>
              <a:rPr lang="en-US" dirty="0" smtClean="0"/>
              <a:t>Crystallized Intelligence</a:t>
            </a:r>
          </a:p>
          <a:p>
            <a:pPr>
              <a:buFont typeface="Wingdings" panose="05000000000000000000" pitchFamily="2" charset="2"/>
              <a:buChar char="§"/>
            </a:pPr>
            <a:r>
              <a:rPr lang="en-US" dirty="0" smtClean="0"/>
              <a:t>Greater </a:t>
            </a:r>
            <a:r>
              <a:rPr lang="en-US" dirty="0"/>
              <a:t>C</a:t>
            </a:r>
            <a:r>
              <a:rPr lang="en-US" dirty="0" smtClean="0"/>
              <a:t>ognitive </a:t>
            </a:r>
            <a:r>
              <a:rPr lang="en-US" dirty="0"/>
              <a:t>E</a:t>
            </a:r>
            <a:r>
              <a:rPr lang="en-US" dirty="0" smtClean="0"/>
              <a:t>fficiency</a:t>
            </a:r>
          </a:p>
          <a:p>
            <a:pPr marL="0" indent="0">
              <a:buNone/>
            </a:pPr>
            <a:endParaRPr lang="en-US" dirty="0">
              <a:solidFill>
                <a:srgbClr val="FF0000"/>
              </a:solidFill>
            </a:endParaRPr>
          </a:p>
          <a:p>
            <a:pPr marL="0" indent="0">
              <a:buNone/>
            </a:pPr>
            <a:endParaRPr lang="en-US" dirty="0">
              <a:solidFill>
                <a:srgbClr val="FF0000"/>
              </a:solidFill>
            </a:endParaRPr>
          </a:p>
        </p:txBody>
      </p:sp>
      <p:sp>
        <p:nvSpPr>
          <p:cNvPr id="3" name="TextBox 2"/>
          <p:cNvSpPr txBox="1"/>
          <p:nvPr/>
        </p:nvSpPr>
        <p:spPr>
          <a:xfrm>
            <a:off x="4625636" y="3481096"/>
            <a:ext cx="3810000" cy="1723549"/>
          </a:xfrm>
          <a:prstGeom prst="rect">
            <a:avLst/>
          </a:prstGeom>
          <a:noFill/>
        </p:spPr>
        <p:txBody>
          <a:bodyPr wrap="square" rtlCol="0">
            <a:spAutoFit/>
          </a:bodyPr>
          <a:lstStyle/>
          <a:p>
            <a:r>
              <a:rPr lang="en-US" sz="3200" b="1" dirty="0"/>
              <a:t>Remains the s</a:t>
            </a:r>
            <a:r>
              <a:rPr lang="en-US" sz="3200" b="1" dirty="0" smtClean="0"/>
              <a:t>ame</a:t>
            </a:r>
          </a:p>
          <a:p>
            <a:pPr marL="342900" indent="-342900">
              <a:buFont typeface="Wingdings" panose="05000000000000000000" pitchFamily="2" charset="2"/>
              <a:buChar char="§"/>
            </a:pPr>
            <a:r>
              <a:rPr lang="en-US" sz="2400" dirty="0"/>
              <a:t>Recognition</a:t>
            </a:r>
          </a:p>
          <a:p>
            <a:endParaRPr lang="en-US" sz="3200" b="1" dirty="0"/>
          </a:p>
          <a:p>
            <a:endParaRPr lang="en-US" dirty="0"/>
          </a:p>
        </p:txBody>
      </p:sp>
    </p:spTree>
    <p:extLst>
      <p:ext uri="{BB962C8B-B14F-4D97-AF65-F5344CB8AC3E}">
        <p14:creationId xmlns:p14="http://schemas.microsoft.com/office/powerpoint/2010/main" val="854203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xEl>
                                              <p:pRg st="1" end="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0" end="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lstStyle/>
          <a:p>
            <a:r>
              <a:rPr lang="en-US" dirty="0" smtClean="0">
                <a:solidFill>
                  <a:schemeClr val="bg1">
                    <a:lumMod val="75000"/>
                  </a:schemeClr>
                </a:solidFill>
              </a:rPr>
              <a:t>Introduction</a:t>
            </a:r>
          </a:p>
          <a:p>
            <a:r>
              <a:rPr lang="en-US" dirty="0" smtClean="0">
                <a:solidFill>
                  <a:schemeClr val="bg1">
                    <a:lumMod val="75000"/>
                  </a:schemeClr>
                </a:solidFill>
              </a:rPr>
              <a:t>Cognitive Aging</a:t>
            </a:r>
          </a:p>
          <a:p>
            <a:r>
              <a:rPr lang="en-US" b="1" dirty="0" smtClean="0"/>
              <a:t>Personality and Self-related Processes</a:t>
            </a:r>
          </a:p>
          <a:p>
            <a:r>
              <a:rPr lang="en-US" dirty="0" smtClean="0">
                <a:solidFill>
                  <a:schemeClr val="bg1">
                    <a:lumMod val="75000"/>
                  </a:schemeClr>
                </a:solidFill>
              </a:rPr>
              <a:t>Relationships</a:t>
            </a:r>
          </a:p>
          <a:p>
            <a:r>
              <a:rPr lang="en-US" dirty="0" smtClean="0">
                <a:solidFill>
                  <a:schemeClr val="bg1">
                    <a:lumMod val="75000"/>
                  </a:schemeClr>
                </a:solidFill>
              </a:rPr>
              <a:t>Emotions and Well-being</a:t>
            </a:r>
          </a:p>
          <a:p>
            <a:r>
              <a:rPr lang="en-US" dirty="0" smtClean="0">
                <a:solidFill>
                  <a:schemeClr val="bg1">
                    <a:lumMod val="75000"/>
                  </a:schemeClr>
                </a:solidFill>
              </a:rPr>
              <a:t>Longevity </a:t>
            </a:r>
            <a:endParaRPr lang="en-US" dirty="0">
              <a:solidFill>
                <a:schemeClr val="bg1">
                  <a:lumMod val="75000"/>
                </a:schemeClr>
              </a:solidFill>
            </a:endParaRPr>
          </a:p>
        </p:txBody>
      </p:sp>
    </p:spTree>
    <p:extLst>
      <p:ext uri="{BB962C8B-B14F-4D97-AF65-F5344CB8AC3E}">
        <p14:creationId xmlns:p14="http://schemas.microsoft.com/office/powerpoint/2010/main" val="374832386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u="sng" dirty="0" smtClean="0"/>
              <a:t>Personality &amp; Self-Related Processes</a:t>
            </a:r>
            <a:endParaRPr lang="en-US" b="1" u="sng" dirty="0"/>
          </a:p>
        </p:txBody>
      </p:sp>
      <p:sp>
        <p:nvSpPr>
          <p:cNvPr id="4" name="Content Placeholder 3"/>
          <p:cNvSpPr>
            <a:spLocks noGrp="1"/>
          </p:cNvSpPr>
          <p:nvPr>
            <p:ph sz="half" idx="1"/>
          </p:nvPr>
        </p:nvSpPr>
        <p:spPr>
          <a:xfrm>
            <a:off x="457200" y="1600200"/>
            <a:ext cx="4038600" cy="4525963"/>
          </a:xfrm>
        </p:spPr>
        <p:txBody>
          <a:bodyPr/>
          <a:lstStyle/>
          <a:p>
            <a:pPr marL="0" indent="0">
              <a:buNone/>
            </a:pPr>
            <a:endParaRPr lang="en-US" dirty="0" smtClean="0"/>
          </a:p>
          <a:p>
            <a:pPr marL="0" indent="0">
              <a:buNone/>
            </a:pPr>
            <a:endParaRPr lang="en-US" dirty="0"/>
          </a:p>
          <a:p>
            <a:pPr marL="0" indent="0">
              <a:buNone/>
            </a:pPr>
            <a:r>
              <a:rPr lang="en-US" b="1" dirty="0" smtClean="0"/>
              <a:t>Personality development</a:t>
            </a:r>
          </a:p>
          <a:p>
            <a:pPr marL="0" indent="0">
              <a:buNone/>
            </a:pPr>
            <a:endParaRPr lang="en-US" dirty="0"/>
          </a:p>
          <a:p>
            <a:pPr marL="0" indent="0">
              <a:buNone/>
            </a:pPr>
            <a:r>
              <a:rPr lang="en-US" b="1" dirty="0" smtClean="0"/>
              <a:t>Finding meaning</a:t>
            </a:r>
          </a:p>
          <a:p>
            <a:pPr marL="0" indent="0">
              <a:buNone/>
            </a:pPr>
            <a:endParaRPr lang="en-US" dirty="0"/>
          </a:p>
          <a:p>
            <a:pPr marL="0" indent="0">
              <a:buNone/>
            </a:pPr>
            <a:r>
              <a:rPr lang="en-US" b="1" dirty="0" smtClean="0"/>
              <a:t>Young at heart</a:t>
            </a:r>
            <a:endParaRPr lang="en-US" b="1" dirty="0"/>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5559" r="6019"/>
          <a:stretch/>
        </p:blipFill>
        <p:spPr>
          <a:xfrm>
            <a:off x="4572000" y="2101928"/>
            <a:ext cx="4158342" cy="3522505"/>
          </a:xfrm>
          <a:prstGeom prst="rect">
            <a:avLst/>
          </a:prstGeom>
        </p:spPr>
      </p:pic>
    </p:spTree>
    <p:extLst>
      <p:ext uri="{BB962C8B-B14F-4D97-AF65-F5344CB8AC3E}">
        <p14:creationId xmlns:p14="http://schemas.microsoft.com/office/powerpoint/2010/main" val="1053665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Overview</a:t>
            </a:r>
            <a:endParaRPr lang="en-US" b="1" u="sng" dirty="0"/>
          </a:p>
        </p:txBody>
      </p:sp>
      <p:sp>
        <p:nvSpPr>
          <p:cNvPr id="3" name="Content Placeholder 2"/>
          <p:cNvSpPr>
            <a:spLocks noGrp="1"/>
          </p:cNvSpPr>
          <p:nvPr>
            <p:ph idx="1"/>
          </p:nvPr>
        </p:nvSpPr>
        <p:spPr/>
        <p:txBody>
          <a:bodyPr/>
          <a:lstStyle/>
          <a:p>
            <a:r>
              <a:rPr lang="en-US" dirty="0" smtClean="0">
                <a:solidFill>
                  <a:schemeClr val="bg1">
                    <a:lumMod val="75000"/>
                  </a:schemeClr>
                </a:solidFill>
              </a:rPr>
              <a:t>Introduction</a:t>
            </a:r>
          </a:p>
          <a:p>
            <a:r>
              <a:rPr lang="en-US" dirty="0" smtClean="0">
                <a:solidFill>
                  <a:schemeClr val="bg1">
                    <a:lumMod val="75000"/>
                  </a:schemeClr>
                </a:solidFill>
              </a:rPr>
              <a:t>Cognitive Aging</a:t>
            </a:r>
          </a:p>
          <a:p>
            <a:r>
              <a:rPr lang="en-US" dirty="0" smtClean="0">
                <a:solidFill>
                  <a:schemeClr val="bg1">
                    <a:lumMod val="75000"/>
                  </a:schemeClr>
                </a:solidFill>
              </a:rPr>
              <a:t>Personality and Self-related Processes</a:t>
            </a:r>
          </a:p>
          <a:p>
            <a:r>
              <a:rPr lang="en-US" b="1" dirty="0" smtClean="0"/>
              <a:t>Relationships</a:t>
            </a:r>
          </a:p>
          <a:p>
            <a:r>
              <a:rPr lang="en-US" dirty="0" smtClean="0">
                <a:solidFill>
                  <a:schemeClr val="bg1">
                    <a:lumMod val="75000"/>
                  </a:schemeClr>
                </a:solidFill>
              </a:rPr>
              <a:t>Emotions and Well-being</a:t>
            </a:r>
          </a:p>
          <a:p>
            <a:r>
              <a:rPr lang="en-US" dirty="0" smtClean="0">
                <a:solidFill>
                  <a:schemeClr val="bg1">
                    <a:lumMod val="75000"/>
                  </a:schemeClr>
                </a:solidFill>
              </a:rPr>
              <a:t>Longevity </a:t>
            </a:r>
            <a:endParaRPr lang="en-US" dirty="0">
              <a:solidFill>
                <a:schemeClr val="bg1">
                  <a:lumMod val="75000"/>
                </a:schemeClr>
              </a:solidFill>
            </a:endParaRPr>
          </a:p>
        </p:txBody>
      </p:sp>
    </p:spTree>
    <p:extLst>
      <p:ext uri="{BB962C8B-B14F-4D97-AF65-F5344CB8AC3E}">
        <p14:creationId xmlns:p14="http://schemas.microsoft.com/office/powerpoint/2010/main" val="27051791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B7C01A907CDC4C97236A2106A1EF25" ma:contentTypeVersion="10" ma:contentTypeDescription="Create a new document." ma:contentTypeScope="" ma:versionID="552de1a62d0cdf1a7bdb86cda4fb829f">
  <xsd:schema xmlns:xsd="http://www.w3.org/2001/XMLSchema" xmlns:xs="http://www.w3.org/2001/XMLSchema" xmlns:p="http://schemas.microsoft.com/office/2006/metadata/properties" xmlns:ns2="0f671927-d1a9-406b-b7bd-3f103b08663b" xmlns:ns3="d6688f25-41d9-4160-a082-7d1393b5a9cf" targetNamespace="http://schemas.microsoft.com/office/2006/metadata/properties" ma:root="true" ma:fieldsID="41c9ce8d61d33b699c68ceb8423ed578" ns2:_="" ns3:_="">
    <xsd:import namespace="0f671927-d1a9-406b-b7bd-3f103b08663b"/>
    <xsd:import namespace="d6688f25-41d9-4160-a082-7d1393b5a9cf"/>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671927-d1a9-406b-b7bd-3f103b08663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ec0fbcf8-0bcd-4969-b2f0-8aed0e292d54"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6688f25-41d9-4160-a082-7d1393b5a9cf"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9fd51729-1cdb-45fd-a96e-59904bcc5588}" ma:internalName="TaxCatchAll" ma:showField="CatchAllData" ma:web="d6688f25-41d9-4160-a082-7d1393b5a9c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f671927-d1a9-406b-b7bd-3f103b08663b">
      <Terms xmlns="http://schemas.microsoft.com/office/infopath/2007/PartnerControls"/>
    </lcf76f155ced4ddcb4097134ff3c332f>
    <TaxCatchAll xmlns="d6688f25-41d9-4160-a082-7d1393b5a9cf" xsi:nil="true"/>
  </documentManagement>
</p:properties>
</file>

<file path=customXml/itemProps1.xml><?xml version="1.0" encoding="utf-8"?>
<ds:datastoreItem xmlns:ds="http://schemas.openxmlformats.org/officeDocument/2006/customXml" ds:itemID="{16D147DD-69CB-4165-853B-D66527C3D7E8}"/>
</file>

<file path=customXml/itemProps2.xml><?xml version="1.0" encoding="utf-8"?>
<ds:datastoreItem xmlns:ds="http://schemas.openxmlformats.org/officeDocument/2006/customXml" ds:itemID="{EB7DE14B-D233-4BC2-B5CD-6FB08EA904F8}"/>
</file>

<file path=customXml/itemProps3.xml><?xml version="1.0" encoding="utf-8"?>
<ds:datastoreItem xmlns:ds="http://schemas.openxmlformats.org/officeDocument/2006/customXml" ds:itemID="{B962C9A9-4B4F-48CA-A7FB-C0F1856FB047}"/>
</file>

<file path=docProps/app.xml><?xml version="1.0" encoding="utf-8"?>
<Properties xmlns="http://schemas.openxmlformats.org/officeDocument/2006/extended-properties" xmlns:vt="http://schemas.openxmlformats.org/officeDocument/2006/docPropsVTypes">
  <TotalTime>1479</TotalTime>
  <Words>2859</Words>
  <Application>Microsoft Office PowerPoint</Application>
  <PresentationFormat>On-screen Show (4:3)</PresentationFormat>
  <Paragraphs>281</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Wingdings</vt:lpstr>
      <vt:lpstr>Office Theme</vt:lpstr>
      <vt:lpstr>Aging</vt:lpstr>
      <vt:lpstr>Overview</vt:lpstr>
      <vt:lpstr>Introduction</vt:lpstr>
      <vt:lpstr>Perspectives on Aging</vt:lpstr>
      <vt:lpstr>Overview</vt:lpstr>
      <vt:lpstr>Cognitive Aging</vt:lpstr>
      <vt:lpstr>Overview</vt:lpstr>
      <vt:lpstr>Personality &amp; Self-Related Processes</vt:lpstr>
      <vt:lpstr>Overview</vt:lpstr>
      <vt:lpstr>Relationships</vt:lpstr>
      <vt:lpstr>Overview</vt:lpstr>
      <vt:lpstr>Emotion and Well-being</vt:lpstr>
      <vt:lpstr>Overview</vt:lpstr>
      <vt:lpstr>Longevity</vt:lpstr>
      <vt:lpstr>Conclusion</vt:lpstr>
      <vt:lpstr>Photo Attribution</vt:lpstr>
    </vt:vector>
  </TitlesOfParts>
  <Company>University of Wisconsin - Green Bay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Aging</dc:title>
  <dc:creator>NOBA</dc:creator>
  <cp:lastModifiedBy>Peter Lindberg</cp:lastModifiedBy>
  <cp:revision>95</cp:revision>
  <dcterms:created xsi:type="dcterms:W3CDTF">2014-07-07T03:13:44Z</dcterms:created>
  <dcterms:modified xsi:type="dcterms:W3CDTF">2014-11-09T21:02:28Z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0x010100C8B7C01A907CDC4C97236A2106A1EF25</vt:lpwstr>
  </property>
</Properties>
</file>

<file path=docProps/thumbnail.jpeg>
</file>